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3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Lst>
  <p:sldSz cx="18288000" cy="10287000"/>
  <p:notesSz cx="6858000" cy="9144000"/>
  <p:embeddedFontLst>
    <p:embeddedFont>
      <p:font typeface="Drukaatie Burti Heavy" charset="1" panose="03080902040502030204"/>
      <p:regular r:id="rId30"/>
    </p:embeddedFont>
    <p:embeddedFont>
      <p:font typeface="Glacial Indifference" charset="1" panose="00000000000000000000"/>
      <p:regular r:id="rId31"/>
    </p:embeddedFont>
    <p:embeddedFont>
      <p:font typeface="Canva Sans Bold" charset="1" panose="020B0803030501040103"/>
      <p:regular r:id="rId32"/>
    </p:embeddedFont>
    <p:embeddedFont>
      <p:font typeface="Canva Sans" charset="1" panose="020B0503030501040103"/>
      <p:regular r:id="rId33"/>
    </p:embeddedFont>
    <p:embeddedFont>
      <p:font typeface="Drukaatie Burti" charset="1" panose="03080602030402030204"/>
      <p:regular r:id="rId34"/>
    </p:embeddedFont>
    <p:embeddedFont>
      <p:font typeface="Drukaatie Burti Bold" charset="1" panose="03080802040502030204"/>
      <p:regular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notesMasters/notesMaster1.xml" Type="http://schemas.openxmlformats.org/officeDocument/2006/relationships/notesMaster"/><Relationship Id="rId36" Target="theme/theme2.xml" Type="http://schemas.openxmlformats.org/officeDocument/2006/relationships/theme"/><Relationship Id="rId37" Target="notesSlides/notesSlide1.xml" Type="http://schemas.openxmlformats.org/officeDocument/2006/relationships/notesSlide"/><Relationship Id="rId38" Target="fonts/font38.fntdata" Type="http://schemas.openxmlformats.org/officeDocument/2006/relationships/font"/><Relationship Id="rId39" Target="notesSlides/notesSlide2.xml" Type="http://schemas.openxmlformats.org/officeDocument/2006/relationships/notesSlide"/><Relationship Id="rId4" Target="theme/theme1.xml" Type="http://schemas.openxmlformats.org/officeDocument/2006/relationships/theme"/><Relationship Id="rId40" Target="notesSlides/notesSlide3.xml" Type="http://schemas.openxmlformats.org/officeDocument/2006/relationships/notesSlide"/><Relationship Id="rId41" Target="notesSlides/notesSlide4.xml" Type="http://schemas.openxmlformats.org/officeDocument/2006/relationships/notesSlide"/><Relationship Id="rId42" Target="notesSlides/notesSlide5.xml" Type="http://schemas.openxmlformats.org/officeDocument/2006/relationships/notesSlide"/><Relationship Id="rId43" Target="notesSlides/notesSlide6.xml" Type="http://schemas.openxmlformats.org/officeDocument/2006/relationships/notesSlide"/><Relationship Id="rId44" Target="notesSlides/notesSlide7.xml" Type="http://schemas.openxmlformats.org/officeDocument/2006/relationships/notesSlide"/><Relationship Id="rId45" Target="notesSlides/notesSlide8.xml" Type="http://schemas.openxmlformats.org/officeDocument/2006/relationships/notesSlide"/><Relationship Id="rId46" Target="notesSlides/notesSlide9.xml" Type="http://schemas.openxmlformats.org/officeDocument/2006/relationships/notesSlide"/><Relationship Id="rId47" Target="notesSlides/notesSlide10.xml" Type="http://schemas.openxmlformats.org/officeDocument/2006/relationships/notesSlid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0.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Direct: Mix seed with vermiculite, sand, or sawdust so the light color makes the planting area more visible and the added bulk helps with even spreading. Sow the seed mixture evenly by hand in two directions for good soil contact. Since the ground will likely be frozen or wet, it may not be possible to rake seeds into the soil.</a:t>
            </a:r>
          </a:p>
          <a:p>
            <a:r>
              <a:rPr lang="en-US"/>
              <a:t/>
            </a:r>
          </a:p>
          <a:p>
            <a:r>
              <a:rPr lang="en-US"/>
              <a:t>Birds may relocate seeds to new, unplanned areas, which may add to your enjoyment, but some experts recommend covering the planted site with hardware cloth to deter wildlife.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Seed traits can tell us alot about their ecology and what it takes to grow them. </a:t>
            </a:r>
          </a:p>
          <a:p>
            <a:r>
              <a:rPr lang="en-US"/>
              <a:t/>
            </a:r>
          </a:p>
          <a:p>
            <a:r>
              <a:rPr lang="en-US"/>
              <a:t>Seed Traits and what they can tell us include:</a:t>
            </a:r>
          </a:p>
          <a:p>
            <a:r>
              <a:rPr lang="en-US"/>
              <a:t/>
            </a:r>
          </a:p>
          <a:p>
            <a:r>
              <a:rPr lang="en-US"/>
              <a:t>- Many plants either create many small seeds, or few large seeds, due to energy allocation and limitations to investment in reproduction. Trade-off in strategy for survival vs. reproduction.</a:t>
            </a:r>
          </a:p>
          <a:p>
            <a:r>
              <a:rPr lang="en-US"/>
              <a:t/>
            </a:r>
          </a:p>
          <a:p>
            <a:r>
              <a:rPr lang="en-US"/>
              <a:t>Show &amp; Tell Various seed types:</a:t>
            </a:r>
          </a:p>
          <a:p>
            <a:r>
              <a:rPr lang="en-US"/>
              <a:t>- Milkweed (Silk for wind dispersal)</a:t>
            </a:r>
          </a:p>
          <a:p>
            <a:r>
              <a:rPr lang="en-US"/>
              <a:t>- Coneflower (achenes)</a:t>
            </a:r>
          </a:p>
          <a:p>
            <a:r>
              <a:rPr lang="en-US"/>
              <a:t>- Grass (Caryopsis - single (flower) seeded fruit making fruit and seed a single unit called grain or kernal) </a:t>
            </a:r>
          </a:p>
          <a:p>
            <a:r>
              <a:rPr lang="en-US"/>
              <a:t>- Fleshy Fruits (dogwood, viburnum, etc) require often double dormancy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Seed Shapes are diverse</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Seed color can correlate with how the outer coating serves various functions, such as camouflage, assisting with dispersal, or protecting the seed from UV light. </a:t>
            </a:r>
          </a:p>
          <a:p>
            <a:r>
              <a:rPr lang="en-US"/>
              <a:t/>
            </a:r>
          </a:p>
          <a:p>
            <a:r>
              <a:rPr lang="en-US"/>
              <a:t>Rough/Ribbed: may help adhere to surfaces</a:t>
            </a:r>
          </a:p>
          <a:p>
            <a:r>
              <a:rPr lang="en-US"/>
              <a:t/>
            </a:r>
          </a:p>
          <a:p>
            <a:r>
              <a:rPr lang="en-US"/>
              <a:t>Grooved or pitted: may help with water dispersal and absorption</a:t>
            </a:r>
          </a:p>
          <a:p>
            <a:r>
              <a:rPr lang="en-US"/>
              <a:t/>
            </a:r>
          </a:p>
          <a:p>
            <a:r>
              <a:rPr lang="en-US"/>
              <a:t>Hairy / Fuzzy / Papery: may help with wind dispersal </a:t>
            </a:r>
          </a:p>
          <a:p>
            <a:r>
              <a:rPr lang="en-US"/>
              <a:t/>
            </a:r>
          </a:p>
          <a:p>
            <a:r>
              <a:rPr lang="en-US"/>
              <a:t>Hard or Woody: Provides protection against predators and the environment. May require special treatment to germinate</a:t>
            </a:r>
          </a:p>
          <a:p>
            <a:r>
              <a:rPr lang="en-US"/>
              <a:t/>
            </a:r>
          </a:p>
          <a:p>
            <a:r>
              <a:rPr lang="en-US"/>
              <a:t>Spiky/Prickly/Fuzzy/ Sticky: adhere to surfaces to aid in dispersal or to help drive the seed into the soil</a:t>
            </a:r>
          </a:p>
          <a:p>
            <a:r>
              <a:rPr lang="en-US"/>
              <a:t/>
            </a:r>
          </a:p>
          <a:p>
            <a:r>
              <a:rPr lang="en-US"/>
              <a:t>Scarification Methods</a:t>
            </a:r>
          </a:p>
          <a:p>
            <a:r>
              <a:rPr lang="en-US"/>
              <a:t>Mechanical (sandpaper, nicking)</a:t>
            </a:r>
          </a:p>
          <a:p>
            <a:r>
              <a:rPr lang="en-US"/>
              <a:t>Thermal (hot water) chemical, need to pass thru gut of an animal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Seed color can correlate with how the outer coating serves various functions, such as camouflage, assisting with dispersal, or protecting the seed from UV light. </a:t>
            </a:r>
          </a:p>
          <a:p>
            <a:r>
              <a:rPr lang="en-US"/>
              <a:t/>
            </a:r>
          </a:p>
          <a:p>
            <a:r>
              <a:rPr lang="en-US"/>
              <a:t>Rough/Ribbed: may help adhere to surfaces</a:t>
            </a:r>
          </a:p>
          <a:p>
            <a:r>
              <a:rPr lang="en-US"/>
              <a:t/>
            </a:r>
          </a:p>
          <a:p>
            <a:r>
              <a:rPr lang="en-US"/>
              <a:t>Grooved or pitted: may help with water dispersal and absorption</a:t>
            </a:r>
          </a:p>
          <a:p>
            <a:r>
              <a:rPr lang="en-US"/>
              <a:t/>
            </a:r>
          </a:p>
          <a:p>
            <a:r>
              <a:rPr lang="en-US"/>
              <a:t>Hairy / Fuzzy / Papery: may help with wind dispersal </a:t>
            </a:r>
          </a:p>
          <a:p>
            <a:r>
              <a:rPr lang="en-US"/>
              <a:t/>
            </a:r>
          </a:p>
          <a:p>
            <a:r>
              <a:rPr lang="en-US"/>
              <a:t>Hard or Woody: Provides protection against predators and the environment. May require special treatment to germinate</a:t>
            </a:r>
          </a:p>
          <a:p>
            <a:r>
              <a:rPr lang="en-US"/>
              <a:t/>
            </a:r>
          </a:p>
          <a:p>
            <a:r>
              <a:rPr lang="en-US"/>
              <a:t>Spiky/Prickly/Fuzzy/ Sticky: adhere to surfaces to aid in dispersal or to help drive the seed into the soil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Also, as a general rule if you do not know what something is, you shouldn't collect it. Also, take as much information about seed you collect as possible, location, date, etc. so that if you share, you can let others know where it came from.</a:t>
            </a:r>
          </a:p>
          <a:p>
            <a:r>
              <a:rPr lang="en-US"/>
              <a:t/>
            </a:r>
          </a:p>
          <a:p>
            <a:r>
              <a:rPr lang="en-US"/>
              <a:t>This is because you don't know its sensitivity, its needs, how to care for it, and how to store / grow it successfully, which could essentially be wasteful.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If you can't tell, dont collect it. Some seeds do not mature post harvest. Some do.</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cool is better, but most can not tolerate freezing. </a:t>
            </a:r>
          </a:p>
          <a:p>
            <a:r>
              <a:rPr lang="en-US"/>
              <a:t/>
            </a:r>
          </a:p>
          <a:p>
            <a:r>
              <a:rPr lang="en-US"/>
              <a:t>most must be dry before storage, especially cold storage, but some will not be viable if they fully dry out (think about acorns, etc)</a:t>
            </a:r>
          </a:p>
          <a:p>
            <a:r>
              <a:rPr lang="en-US"/>
              <a:t/>
            </a:r>
          </a:p>
          <a:p>
            <a:r>
              <a:rPr lang="en-US"/>
              <a:t>small seeds in general will last a shorter time in storage than large seeds.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Native seed can be sown outdoors during the winter months and even into very early spring. </a:t>
            </a:r>
          </a:p>
          <a:p>
            <a:r>
              <a:rPr lang="en-US"/>
              <a:t/>
            </a:r>
          </a:p>
          <a:p>
            <a:r>
              <a:rPr lang="en-US"/>
              <a:t>The combination of cold weather, ice, and snow provides natural stratification conditions needed for germination, which occurs during warmer spring weather. Stratification refers to chilling seeds that have absorbed some water.</a:t>
            </a:r>
          </a:p>
          <a:p>
            <a:r>
              <a:rPr lang="en-US"/>
              <a:t/>
            </a:r>
          </a:p>
          <a:p>
            <a:r>
              <a:rPr lang="en-US"/>
              <a:t>Seed often requires a period of one to four months of dormancy, when the seed is alive but inactive. Protective seed mechanisms, such as thick seed coats or germination-inhibiting chemicals, ensure that young plants do not sprout during fall rains and freeze in winter. Cold weather and repeated exposure to moisture soften seed coats and dissolve inhibiting chemicals when conditions are optimal.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52.jpeg" Type="http://schemas.openxmlformats.org/officeDocument/2006/relationships/image"/><Relationship Id="rId4" Target="https://www.youtube.com/watch?v=RVOlYLNcFNQ" TargetMode="External" Type="http://schemas.openxmlformats.org/officeDocument/2006/relationships/video"/></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53.png" Type="http://schemas.openxmlformats.org/officeDocument/2006/relationships/image"/><Relationship Id="rId4" Target="../media/image54.svg" Type="http://schemas.openxmlformats.org/officeDocument/2006/relationships/image"/><Relationship Id="rId5" Target="../media/image55.png" Type="http://schemas.openxmlformats.org/officeDocument/2006/relationships/image"/><Relationship Id="rId6" Target="../media/image56.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57.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png" Type="http://schemas.openxmlformats.org/officeDocument/2006/relationships/image"/><Relationship Id="rId3" Target="../media/image18.svg" Type="http://schemas.openxmlformats.org/officeDocument/2006/relationships/image"/><Relationship Id="rId4" Target="../media/image58.png" Type="http://schemas.openxmlformats.org/officeDocument/2006/relationships/image"/><Relationship Id="rId5" Target="../media/image59.svg" Type="http://schemas.openxmlformats.org/officeDocument/2006/relationships/image"/><Relationship Id="rId6" Target="../media/image60.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1.png" Type="http://schemas.openxmlformats.org/officeDocument/2006/relationships/image"/><Relationship Id="rId3" Target="../media/image62.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17.png" Type="http://schemas.openxmlformats.org/officeDocument/2006/relationships/image"/><Relationship Id="rId4" Target="../media/image18.svg" Type="http://schemas.openxmlformats.org/officeDocument/2006/relationships/image"/><Relationship Id="rId5" Target="../media/image63.png" Type="http://schemas.openxmlformats.org/officeDocument/2006/relationships/image"/><Relationship Id="rId6" Target="../media/image64.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 Id="rId3" Target="../media/image17.png" Type="http://schemas.openxmlformats.org/officeDocument/2006/relationships/image"/><Relationship Id="rId4" Target="../media/image18.svg" Type="http://schemas.openxmlformats.org/officeDocument/2006/relationships/image"/><Relationship Id="rId5" Target="../media/image65.png" Type="http://schemas.openxmlformats.org/officeDocument/2006/relationships/image"/><Relationship Id="rId6" Target="../media/image66.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7.png" Type="http://schemas.openxmlformats.org/officeDocument/2006/relationships/image"/><Relationship Id="rId3" Target="../media/image68.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9.png" Type="http://schemas.openxmlformats.org/officeDocument/2006/relationships/image"/><Relationship Id="rId3" Target="../media/image70.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1.png" Type="http://schemas.openxmlformats.org/officeDocument/2006/relationships/image"/><Relationship Id="rId3" Target="../media/image72.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0.xml" Type="http://schemas.openxmlformats.org/officeDocument/2006/relationships/notesSlide"/><Relationship Id="rId3" Target="../media/image73.png" Type="http://schemas.openxmlformats.org/officeDocument/2006/relationships/image"/><Relationship Id="rId4" Target="../media/image74.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5.png" Type="http://schemas.openxmlformats.org/officeDocument/2006/relationships/image"/><Relationship Id="rId3" Target="../media/image76.sv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7.jpeg" Type="http://schemas.openxmlformats.org/officeDocument/2006/relationships/image"/><Relationship Id="rId3" Target="../media/image78.jpeg" Type="http://schemas.openxmlformats.org/officeDocument/2006/relationships/image"/><Relationship Id="rId4" Target="../media/image79.jpeg" Type="http://schemas.openxmlformats.org/officeDocument/2006/relationships/image"/><Relationship Id="rId5" Target="../media/image80.jpe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1.png" Type="http://schemas.openxmlformats.org/officeDocument/2006/relationships/image"/><Relationship Id="rId3" Target="../media/image82.png" Type="http://schemas.openxmlformats.org/officeDocument/2006/relationships/image"/><Relationship Id="rId4" Target="../media/image83.png" Type="http://schemas.openxmlformats.org/officeDocument/2006/relationships/image"/><Relationship Id="rId5" Target="../media/image84.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7.svg" Type="http://schemas.openxmlformats.org/officeDocument/2006/relationships/image"/><Relationship Id="rId4" Target="../media/image8.png" Type="http://schemas.openxmlformats.org/officeDocument/2006/relationships/image"/><Relationship Id="rId5" Target="../media/image9.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5.jpeg" Type="http://schemas.openxmlformats.org/officeDocument/2006/relationships/image"/><Relationship Id="rId11" Target="../media/image16.png" Type="http://schemas.openxmlformats.org/officeDocument/2006/relationships/image"/><Relationship Id="rId2" Target="../notesSlides/notesSlide1.xml" Type="http://schemas.openxmlformats.org/officeDocument/2006/relationships/notesSlide"/><Relationship Id="rId3" Target="../media/image6.png" Type="http://schemas.openxmlformats.org/officeDocument/2006/relationships/image"/><Relationship Id="rId4" Target="../media/image7.svg" Type="http://schemas.openxmlformats.org/officeDocument/2006/relationships/image"/><Relationship Id="rId5" Target="../media/image10.png" Type="http://schemas.openxmlformats.org/officeDocument/2006/relationships/image"/><Relationship Id="rId6" Target="../media/image11.svg" Type="http://schemas.openxmlformats.org/officeDocument/2006/relationships/image"/><Relationship Id="rId7" Target="../media/image12.jpeg" Type="http://schemas.openxmlformats.org/officeDocument/2006/relationships/image"/><Relationship Id="rId8" Target="../media/image13.jpeg" Type="http://schemas.openxmlformats.org/officeDocument/2006/relationships/image"/><Relationship Id="rId9" Target="../media/image14.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5.jpeg" Type="http://schemas.openxmlformats.org/officeDocument/2006/relationships/image"/><Relationship Id="rId11" Target="../media/image26.jpeg" Type="http://schemas.openxmlformats.org/officeDocument/2006/relationships/image"/><Relationship Id="rId2" Target="../media/image17.png" Type="http://schemas.openxmlformats.org/officeDocument/2006/relationships/image"/><Relationship Id="rId3" Target="../media/image18.svg" Type="http://schemas.openxmlformats.org/officeDocument/2006/relationships/image"/><Relationship Id="rId4" Target="../media/image19.png" Type="http://schemas.openxmlformats.org/officeDocument/2006/relationships/image"/><Relationship Id="rId5" Target="../media/image20.svg" Type="http://schemas.openxmlformats.org/officeDocument/2006/relationships/image"/><Relationship Id="rId6" Target="../media/image21.jpeg" Type="http://schemas.openxmlformats.org/officeDocument/2006/relationships/image"/><Relationship Id="rId7" Target="../media/image22.jpeg" Type="http://schemas.openxmlformats.org/officeDocument/2006/relationships/image"/><Relationship Id="rId8" Target="../media/image23.jpeg" Type="http://schemas.openxmlformats.org/officeDocument/2006/relationships/image"/><Relationship Id="rId9" Target="../media/image24.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1.jpeg" Type="http://schemas.openxmlformats.org/officeDocument/2006/relationships/image"/><Relationship Id="rId11" Target="../media/image32.jpeg" Type="http://schemas.openxmlformats.org/officeDocument/2006/relationships/image"/><Relationship Id="rId12" Target="../media/image33.jpeg" Type="http://schemas.openxmlformats.org/officeDocument/2006/relationships/image"/><Relationship Id="rId13" Target="../media/image34.jpeg" Type="http://schemas.openxmlformats.org/officeDocument/2006/relationships/image"/><Relationship Id="rId14" Target="../media/image35.png" Type="http://schemas.openxmlformats.org/officeDocument/2006/relationships/image"/><Relationship Id="rId15" Target="../media/image36.png" Type="http://schemas.openxmlformats.org/officeDocument/2006/relationships/image"/><Relationship Id="rId16" Target="../media/image37.png" Type="http://schemas.openxmlformats.org/officeDocument/2006/relationships/image"/><Relationship Id="rId17" Target="../media/image38.png" Type="http://schemas.openxmlformats.org/officeDocument/2006/relationships/image"/><Relationship Id="rId2" Target="../media/image17.png" Type="http://schemas.openxmlformats.org/officeDocument/2006/relationships/image"/><Relationship Id="rId3" Target="../media/image18.svg" Type="http://schemas.openxmlformats.org/officeDocument/2006/relationships/image"/><Relationship Id="rId4" Target="../media/image19.png" Type="http://schemas.openxmlformats.org/officeDocument/2006/relationships/image"/><Relationship Id="rId5" Target="../media/image20.svg" Type="http://schemas.openxmlformats.org/officeDocument/2006/relationships/image"/><Relationship Id="rId6" Target="../media/image27.jpeg" Type="http://schemas.openxmlformats.org/officeDocument/2006/relationships/image"/><Relationship Id="rId7" Target="../media/image28.jpeg" Type="http://schemas.openxmlformats.org/officeDocument/2006/relationships/image"/><Relationship Id="rId8" Target="../media/image29.png" Type="http://schemas.openxmlformats.org/officeDocument/2006/relationships/image"/><Relationship Id="rId9" Target="../media/image30.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39.png" Type="http://schemas.openxmlformats.org/officeDocument/2006/relationships/image"/><Relationship Id="rId4" Target="../media/image40.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8.png" Type="http://schemas.openxmlformats.org/officeDocument/2006/relationships/image"/><Relationship Id="rId11" Target="../media/image49.png" Type="http://schemas.openxmlformats.org/officeDocument/2006/relationships/image"/><Relationship Id="rId2" Target="../notesSlides/notesSlide3.xml" Type="http://schemas.openxmlformats.org/officeDocument/2006/relationships/notesSlide"/><Relationship Id="rId3" Target="../media/image41.png" Type="http://schemas.openxmlformats.org/officeDocument/2006/relationships/image"/><Relationship Id="rId4" Target="../media/image42.png" Type="http://schemas.openxmlformats.org/officeDocument/2006/relationships/image"/><Relationship Id="rId5" Target="../media/image43.png" Type="http://schemas.openxmlformats.org/officeDocument/2006/relationships/image"/><Relationship Id="rId6" Target="../media/image44.png" Type="http://schemas.openxmlformats.org/officeDocument/2006/relationships/image"/><Relationship Id="rId7" Target="../media/image45.png" Type="http://schemas.openxmlformats.org/officeDocument/2006/relationships/image"/><Relationship Id="rId8" Target="../media/image46.png" Type="http://schemas.openxmlformats.org/officeDocument/2006/relationships/image"/><Relationship Id="rId9" Target="../media/image47.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50.png" Type="http://schemas.openxmlformats.org/officeDocument/2006/relationships/image"/><Relationship Id="rId4" Target="../media/image51.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FFDF0"/>
        </a:solidFill>
      </p:bgPr>
    </p:bg>
    <p:spTree>
      <p:nvGrpSpPr>
        <p:cNvPr id="1" name=""/>
        <p:cNvGrpSpPr/>
        <p:nvPr/>
      </p:nvGrpSpPr>
      <p:grpSpPr>
        <a:xfrm>
          <a:off x="0" y="0"/>
          <a:ext cx="0" cy="0"/>
          <a:chOff x="0" y="0"/>
          <a:chExt cx="0" cy="0"/>
        </a:xfrm>
      </p:grpSpPr>
      <p:grpSp>
        <p:nvGrpSpPr>
          <p:cNvPr name="Group 2" id="2"/>
          <p:cNvGrpSpPr/>
          <p:nvPr/>
        </p:nvGrpSpPr>
        <p:grpSpPr>
          <a:xfrm rot="0">
            <a:off x="1028700" y="1028700"/>
            <a:ext cx="16230600" cy="8229600"/>
            <a:chOff x="0" y="0"/>
            <a:chExt cx="4274726" cy="2167467"/>
          </a:xfrm>
        </p:grpSpPr>
        <p:sp>
          <p:nvSpPr>
            <p:cNvPr name="Freeform 3" id="3"/>
            <p:cNvSpPr/>
            <p:nvPr/>
          </p:nvSpPr>
          <p:spPr>
            <a:xfrm flipH="false" flipV="false" rot="0">
              <a:off x="0" y="0"/>
              <a:ext cx="4274726" cy="2167467"/>
            </a:xfrm>
            <a:custGeom>
              <a:avLst/>
              <a:gdLst/>
              <a:ahLst/>
              <a:cxnLst/>
              <a:rect r="r" b="b" t="t" l="l"/>
              <a:pathLst>
                <a:path h="2167467" w="4274726">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1D668F"/>
            </a:solidFill>
            <a:ln cap="rnd">
              <a:noFill/>
              <a:prstDash val="solid"/>
              <a:round/>
            </a:ln>
          </p:spPr>
        </p:sp>
        <p:sp>
          <p:nvSpPr>
            <p:cNvPr name="TextBox 4" id="4"/>
            <p:cNvSpPr txBox="true"/>
            <p:nvPr/>
          </p:nvSpPr>
          <p:spPr>
            <a:xfrm>
              <a:off x="0" y="-38100"/>
              <a:ext cx="4274726" cy="2205567"/>
            </a:xfrm>
            <a:prstGeom prst="rect">
              <a:avLst/>
            </a:prstGeom>
          </p:spPr>
          <p:txBody>
            <a:bodyPr anchor="ctr" rtlCol="false" tIns="50800" lIns="50800" bIns="50800" rIns="50800"/>
            <a:lstStyle/>
            <a:p>
              <a:pPr algn="ctr">
                <a:lnSpc>
                  <a:spcPts val="2659"/>
                </a:lnSpc>
                <a:spcBef>
                  <a:spcPct val="0"/>
                </a:spcBef>
              </a:pPr>
            </a:p>
          </p:txBody>
        </p:sp>
      </p:grpSp>
      <p:sp>
        <p:nvSpPr>
          <p:cNvPr name="Freeform 5" id="5"/>
          <p:cNvSpPr/>
          <p:nvPr/>
        </p:nvSpPr>
        <p:spPr>
          <a:xfrm flipH="true" flipV="false" rot="0">
            <a:off x="-1347716" y="3146212"/>
            <a:ext cx="8746585" cy="7553869"/>
          </a:xfrm>
          <a:custGeom>
            <a:avLst/>
            <a:gdLst/>
            <a:ahLst/>
            <a:cxnLst/>
            <a:rect r="r" b="b" t="t" l="l"/>
            <a:pathLst>
              <a:path h="7553869" w="8746585">
                <a:moveTo>
                  <a:pt x="8746585" y="0"/>
                </a:moveTo>
                <a:lnTo>
                  <a:pt x="0" y="0"/>
                </a:lnTo>
                <a:lnTo>
                  <a:pt x="0" y="7553869"/>
                </a:lnTo>
                <a:lnTo>
                  <a:pt x="8746585" y="7553869"/>
                </a:lnTo>
                <a:lnTo>
                  <a:pt x="8746585"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14412165" y="7355651"/>
            <a:ext cx="2059558" cy="1519954"/>
          </a:xfrm>
          <a:custGeom>
            <a:avLst/>
            <a:gdLst/>
            <a:ahLst/>
            <a:cxnLst/>
            <a:rect r="r" b="b" t="t" l="l"/>
            <a:pathLst>
              <a:path h="1519954" w="2059558">
                <a:moveTo>
                  <a:pt x="0" y="0"/>
                </a:moveTo>
                <a:lnTo>
                  <a:pt x="2059558" y="0"/>
                </a:lnTo>
                <a:lnTo>
                  <a:pt x="2059558" y="1519954"/>
                </a:lnTo>
                <a:lnTo>
                  <a:pt x="0" y="1519954"/>
                </a:lnTo>
                <a:lnTo>
                  <a:pt x="0" y="0"/>
                </a:lnTo>
                <a:close/>
              </a:path>
            </a:pathLst>
          </a:custGeom>
          <a:blipFill>
            <a:blip r:embed="rId4"/>
            <a:stretch>
              <a:fillRect l="0" t="0" r="0" b="0"/>
            </a:stretch>
          </a:blipFill>
        </p:spPr>
      </p:sp>
      <p:sp>
        <p:nvSpPr>
          <p:cNvPr name="TextBox 7" id="7"/>
          <p:cNvSpPr txBox="true"/>
          <p:nvPr/>
        </p:nvSpPr>
        <p:spPr>
          <a:xfrm rot="0">
            <a:off x="2439949" y="2111519"/>
            <a:ext cx="13715646" cy="2576832"/>
          </a:xfrm>
          <a:prstGeom prst="rect">
            <a:avLst/>
          </a:prstGeom>
        </p:spPr>
        <p:txBody>
          <a:bodyPr anchor="t" rtlCol="false" tIns="0" lIns="0" bIns="0" rIns="0">
            <a:spAutoFit/>
          </a:bodyPr>
          <a:lstStyle/>
          <a:p>
            <a:pPr algn="r">
              <a:lnSpc>
                <a:spcPts val="9785"/>
              </a:lnSpc>
            </a:pPr>
            <a:r>
              <a:rPr lang="en-US" b="true" sz="9500">
                <a:solidFill>
                  <a:srgbClr val="FFFFFF"/>
                </a:solidFill>
                <a:latin typeface="Drukaatie Burti Heavy"/>
                <a:ea typeface="Drukaatie Burti Heavy"/>
                <a:cs typeface="Drukaatie Burti Heavy"/>
                <a:sym typeface="Drukaatie Burti Heavy"/>
              </a:rPr>
              <a:t>WINTER SOWING BASICS</a:t>
            </a:r>
          </a:p>
        </p:txBody>
      </p:sp>
      <p:sp>
        <p:nvSpPr>
          <p:cNvPr name="TextBox 8" id="8"/>
          <p:cNvSpPr txBox="true"/>
          <p:nvPr/>
        </p:nvSpPr>
        <p:spPr>
          <a:xfrm rot="0">
            <a:off x="7113553" y="5048250"/>
            <a:ext cx="9358170" cy="824484"/>
          </a:xfrm>
          <a:prstGeom prst="rect">
            <a:avLst/>
          </a:prstGeom>
        </p:spPr>
        <p:txBody>
          <a:bodyPr anchor="t" rtlCol="false" tIns="0" lIns="0" bIns="0" rIns="0">
            <a:spAutoFit/>
          </a:bodyPr>
          <a:lstStyle/>
          <a:p>
            <a:pPr algn="r">
              <a:lnSpc>
                <a:spcPts val="6767"/>
              </a:lnSpc>
            </a:pPr>
            <a:r>
              <a:rPr lang="en-US" sz="4800">
                <a:solidFill>
                  <a:srgbClr val="E77B59"/>
                </a:solidFill>
                <a:latin typeface="Glacial Indifference"/>
                <a:ea typeface="Glacial Indifference"/>
                <a:cs typeface="Glacial Indifference"/>
                <a:sym typeface="Glacial Indifference"/>
              </a:rPr>
              <a:t>Seed Basics and Skill Workshop</a:t>
            </a:r>
          </a:p>
        </p:txBody>
      </p:sp>
      <p:sp>
        <p:nvSpPr>
          <p:cNvPr name="TextBox 9" id="9"/>
          <p:cNvSpPr txBox="true"/>
          <p:nvPr/>
        </p:nvSpPr>
        <p:spPr>
          <a:xfrm rot="0">
            <a:off x="12415395" y="5777484"/>
            <a:ext cx="4056328" cy="702945"/>
          </a:xfrm>
          <a:prstGeom prst="rect">
            <a:avLst/>
          </a:prstGeom>
        </p:spPr>
        <p:txBody>
          <a:bodyPr anchor="t" rtlCol="false" tIns="0" lIns="0" bIns="0" rIns="0">
            <a:spAutoFit/>
          </a:bodyPr>
          <a:lstStyle/>
          <a:p>
            <a:pPr algn="r">
              <a:lnSpc>
                <a:spcPts val="5639"/>
              </a:lnSpc>
            </a:pPr>
            <a:r>
              <a:rPr lang="en-US" sz="3999">
                <a:solidFill>
                  <a:srgbClr val="E77B59"/>
                </a:solidFill>
                <a:latin typeface="Glacial Indifference"/>
                <a:ea typeface="Glacial Indifference"/>
                <a:cs typeface="Glacial Indifference"/>
                <a:sym typeface="Glacial Indifference"/>
              </a:rPr>
              <a:t>with Sara Johnson</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1D668F"/>
        </a:solidFill>
      </p:bgPr>
    </p:bg>
    <p:spTree>
      <p:nvGrpSpPr>
        <p:cNvPr id="1" name=""/>
        <p:cNvGrpSpPr/>
        <p:nvPr/>
      </p:nvGrpSpPr>
      <p:grpSpPr>
        <a:xfrm>
          <a:off x="0" y="0"/>
          <a:ext cx="0" cy="0"/>
          <a:chOff x="0" y="0"/>
          <a:chExt cx="0" cy="0"/>
        </a:xfrm>
      </p:grpSpPr>
      <p:pic>
        <p:nvPicPr>
          <p:cNvPr name="Picture 2" id="2"/>
          <p:cNvPicPr>
            <a:picLocks noChangeAspect="true"/>
          </p:cNvPicPr>
          <p:nvPr>
            <a:videoFile r:link="rId4"/>
          </p:nvPr>
        </p:nvPicPr>
        <p:blipFill>
          <a:blip r:embed="rId3"/>
          <a:stretch>
            <a:fillRect/>
          </a:stretch>
        </p:blipFill>
        <p:spPr>
          <a:xfrm rot="0">
            <a:off x="1609367" y="908578"/>
            <a:ext cx="15069266" cy="8469845"/>
          </a:xfrm>
          <a:prstGeom prst="rect">
            <a:avLst/>
          </a:prstGeom>
        </p:spPr>
      </p:pic>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FFFDF0"/>
        </a:solidFill>
      </p:bgPr>
    </p:bg>
    <p:spTree>
      <p:nvGrpSpPr>
        <p:cNvPr id="1" name=""/>
        <p:cNvGrpSpPr/>
        <p:nvPr/>
      </p:nvGrpSpPr>
      <p:grpSpPr>
        <a:xfrm>
          <a:off x="0" y="0"/>
          <a:ext cx="0" cy="0"/>
          <a:chOff x="0" y="0"/>
          <a:chExt cx="0" cy="0"/>
        </a:xfrm>
      </p:grpSpPr>
      <p:grpSp>
        <p:nvGrpSpPr>
          <p:cNvPr name="Group 2" id="2"/>
          <p:cNvGrpSpPr/>
          <p:nvPr/>
        </p:nvGrpSpPr>
        <p:grpSpPr>
          <a:xfrm rot="0">
            <a:off x="3158767" y="4564156"/>
            <a:ext cx="3263154" cy="3622479"/>
            <a:chOff x="0" y="0"/>
            <a:chExt cx="859431" cy="954069"/>
          </a:xfrm>
        </p:grpSpPr>
        <p:sp>
          <p:nvSpPr>
            <p:cNvPr name="Freeform 3" id="3"/>
            <p:cNvSpPr/>
            <p:nvPr/>
          </p:nvSpPr>
          <p:spPr>
            <a:xfrm flipH="false" flipV="false" rot="0">
              <a:off x="0" y="0"/>
              <a:ext cx="859431" cy="954069"/>
            </a:xfrm>
            <a:custGeom>
              <a:avLst/>
              <a:gdLst/>
              <a:ahLst/>
              <a:cxnLst/>
              <a:rect r="r" b="b" t="t" l="l"/>
              <a:pathLst>
                <a:path h="954069" w="859431">
                  <a:moveTo>
                    <a:pt x="120999" y="0"/>
                  </a:moveTo>
                  <a:lnTo>
                    <a:pt x="738433" y="0"/>
                  </a:lnTo>
                  <a:cubicBezTo>
                    <a:pt x="770523" y="0"/>
                    <a:pt x="801300" y="12748"/>
                    <a:pt x="823992" y="35440"/>
                  </a:cubicBezTo>
                  <a:cubicBezTo>
                    <a:pt x="846683" y="58131"/>
                    <a:pt x="859431" y="88908"/>
                    <a:pt x="859431" y="120999"/>
                  </a:cubicBezTo>
                  <a:lnTo>
                    <a:pt x="859431" y="833070"/>
                  </a:lnTo>
                  <a:cubicBezTo>
                    <a:pt x="859431" y="865161"/>
                    <a:pt x="846683" y="895937"/>
                    <a:pt x="823992" y="918629"/>
                  </a:cubicBezTo>
                  <a:cubicBezTo>
                    <a:pt x="801300" y="941320"/>
                    <a:pt x="770523" y="954069"/>
                    <a:pt x="738433" y="954069"/>
                  </a:cubicBezTo>
                  <a:lnTo>
                    <a:pt x="120999" y="954069"/>
                  </a:lnTo>
                  <a:cubicBezTo>
                    <a:pt x="88908" y="954069"/>
                    <a:pt x="58131" y="941320"/>
                    <a:pt x="35440" y="918629"/>
                  </a:cubicBezTo>
                  <a:cubicBezTo>
                    <a:pt x="12748" y="895937"/>
                    <a:pt x="0" y="865161"/>
                    <a:pt x="0" y="833070"/>
                  </a:cubicBezTo>
                  <a:lnTo>
                    <a:pt x="0" y="120999"/>
                  </a:lnTo>
                  <a:cubicBezTo>
                    <a:pt x="0" y="88908"/>
                    <a:pt x="12748" y="58131"/>
                    <a:pt x="35440" y="35440"/>
                  </a:cubicBezTo>
                  <a:cubicBezTo>
                    <a:pt x="58131" y="12748"/>
                    <a:pt x="88908" y="0"/>
                    <a:pt x="120999" y="0"/>
                  </a:cubicBezTo>
                  <a:close/>
                </a:path>
              </a:pathLst>
            </a:custGeom>
            <a:solidFill>
              <a:srgbClr val="1D668F"/>
            </a:solidFill>
            <a:ln cap="rnd">
              <a:noFill/>
              <a:prstDash val="solid"/>
              <a:round/>
            </a:ln>
          </p:spPr>
        </p:sp>
        <p:sp>
          <p:nvSpPr>
            <p:cNvPr name="TextBox 4" id="4"/>
            <p:cNvSpPr txBox="true"/>
            <p:nvPr/>
          </p:nvSpPr>
          <p:spPr>
            <a:xfrm>
              <a:off x="0" y="-38100"/>
              <a:ext cx="859431" cy="992169"/>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7517296" y="4564156"/>
            <a:ext cx="3263154" cy="3622479"/>
            <a:chOff x="0" y="0"/>
            <a:chExt cx="859431" cy="954069"/>
          </a:xfrm>
        </p:grpSpPr>
        <p:sp>
          <p:nvSpPr>
            <p:cNvPr name="Freeform 6" id="6"/>
            <p:cNvSpPr/>
            <p:nvPr/>
          </p:nvSpPr>
          <p:spPr>
            <a:xfrm flipH="false" flipV="false" rot="0">
              <a:off x="0" y="0"/>
              <a:ext cx="859431" cy="954069"/>
            </a:xfrm>
            <a:custGeom>
              <a:avLst/>
              <a:gdLst/>
              <a:ahLst/>
              <a:cxnLst/>
              <a:rect r="r" b="b" t="t" l="l"/>
              <a:pathLst>
                <a:path h="954069" w="859431">
                  <a:moveTo>
                    <a:pt x="120999" y="0"/>
                  </a:moveTo>
                  <a:lnTo>
                    <a:pt x="738433" y="0"/>
                  </a:lnTo>
                  <a:cubicBezTo>
                    <a:pt x="770523" y="0"/>
                    <a:pt x="801300" y="12748"/>
                    <a:pt x="823992" y="35440"/>
                  </a:cubicBezTo>
                  <a:cubicBezTo>
                    <a:pt x="846683" y="58131"/>
                    <a:pt x="859431" y="88908"/>
                    <a:pt x="859431" y="120999"/>
                  </a:cubicBezTo>
                  <a:lnTo>
                    <a:pt x="859431" y="833070"/>
                  </a:lnTo>
                  <a:cubicBezTo>
                    <a:pt x="859431" y="865161"/>
                    <a:pt x="846683" y="895937"/>
                    <a:pt x="823992" y="918629"/>
                  </a:cubicBezTo>
                  <a:cubicBezTo>
                    <a:pt x="801300" y="941320"/>
                    <a:pt x="770523" y="954069"/>
                    <a:pt x="738433" y="954069"/>
                  </a:cubicBezTo>
                  <a:lnTo>
                    <a:pt x="120999" y="954069"/>
                  </a:lnTo>
                  <a:cubicBezTo>
                    <a:pt x="88908" y="954069"/>
                    <a:pt x="58131" y="941320"/>
                    <a:pt x="35440" y="918629"/>
                  </a:cubicBezTo>
                  <a:cubicBezTo>
                    <a:pt x="12748" y="895937"/>
                    <a:pt x="0" y="865161"/>
                    <a:pt x="0" y="833070"/>
                  </a:cubicBezTo>
                  <a:lnTo>
                    <a:pt x="0" y="120999"/>
                  </a:lnTo>
                  <a:cubicBezTo>
                    <a:pt x="0" y="88908"/>
                    <a:pt x="12748" y="58131"/>
                    <a:pt x="35440" y="35440"/>
                  </a:cubicBezTo>
                  <a:cubicBezTo>
                    <a:pt x="58131" y="12748"/>
                    <a:pt x="88908" y="0"/>
                    <a:pt x="120999" y="0"/>
                  </a:cubicBezTo>
                  <a:close/>
                </a:path>
              </a:pathLst>
            </a:custGeom>
            <a:solidFill>
              <a:srgbClr val="1D668F"/>
            </a:solidFill>
            <a:ln cap="rnd">
              <a:noFill/>
              <a:prstDash val="solid"/>
              <a:round/>
            </a:ln>
          </p:spPr>
        </p:sp>
        <p:sp>
          <p:nvSpPr>
            <p:cNvPr name="TextBox 7" id="7"/>
            <p:cNvSpPr txBox="true"/>
            <p:nvPr/>
          </p:nvSpPr>
          <p:spPr>
            <a:xfrm>
              <a:off x="0" y="-38100"/>
              <a:ext cx="859431" cy="992169"/>
            </a:xfrm>
            <a:prstGeom prst="rect">
              <a:avLst/>
            </a:prstGeom>
          </p:spPr>
          <p:txBody>
            <a:bodyPr anchor="ctr" rtlCol="false" tIns="50800" lIns="50800" bIns="50800" rIns="50800"/>
            <a:lstStyle/>
            <a:p>
              <a:pPr algn="ctr">
                <a:lnSpc>
                  <a:spcPts val="2659"/>
                </a:lnSpc>
                <a:spcBef>
                  <a:spcPct val="0"/>
                </a:spcBef>
              </a:pPr>
            </a:p>
          </p:txBody>
        </p:sp>
      </p:grpSp>
      <p:grpSp>
        <p:nvGrpSpPr>
          <p:cNvPr name="Group 8" id="8"/>
          <p:cNvGrpSpPr/>
          <p:nvPr/>
        </p:nvGrpSpPr>
        <p:grpSpPr>
          <a:xfrm rot="0">
            <a:off x="11873239" y="4564156"/>
            <a:ext cx="3263154" cy="3622479"/>
            <a:chOff x="0" y="0"/>
            <a:chExt cx="859431" cy="954069"/>
          </a:xfrm>
        </p:grpSpPr>
        <p:sp>
          <p:nvSpPr>
            <p:cNvPr name="Freeform 9" id="9"/>
            <p:cNvSpPr/>
            <p:nvPr/>
          </p:nvSpPr>
          <p:spPr>
            <a:xfrm flipH="false" flipV="false" rot="0">
              <a:off x="0" y="0"/>
              <a:ext cx="859431" cy="954069"/>
            </a:xfrm>
            <a:custGeom>
              <a:avLst/>
              <a:gdLst/>
              <a:ahLst/>
              <a:cxnLst/>
              <a:rect r="r" b="b" t="t" l="l"/>
              <a:pathLst>
                <a:path h="954069" w="859431">
                  <a:moveTo>
                    <a:pt x="120999" y="0"/>
                  </a:moveTo>
                  <a:lnTo>
                    <a:pt x="738433" y="0"/>
                  </a:lnTo>
                  <a:cubicBezTo>
                    <a:pt x="770523" y="0"/>
                    <a:pt x="801300" y="12748"/>
                    <a:pt x="823992" y="35440"/>
                  </a:cubicBezTo>
                  <a:cubicBezTo>
                    <a:pt x="846683" y="58131"/>
                    <a:pt x="859431" y="88908"/>
                    <a:pt x="859431" y="120999"/>
                  </a:cubicBezTo>
                  <a:lnTo>
                    <a:pt x="859431" y="833070"/>
                  </a:lnTo>
                  <a:cubicBezTo>
                    <a:pt x="859431" y="865161"/>
                    <a:pt x="846683" y="895937"/>
                    <a:pt x="823992" y="918629"/>
                  </a:cubicBezTo>
                  <a:cubicBezTo>
                    <a:pt x="801300" y="941320"/>
                    <a:pt x="770523" y="954069"/>
                    <a:pt x="738433" y="954069"/>
                  </a:cubicBezTo>
                  <a:lnTo>
                    <a:pt x="120999" y="954069"/>
                  </a:lnTo>
                  <a:cubicBezTo>
                    <a:pt x="88908" y="954069"/>
                    <a:pt x="58131" y="941320"/>
                    <a:pt x="35440" y="918629"/>
                  </a:cubicBezTo>
                  <a:cubicBezTo>
                    <a:pt x="12748" y="895937"/>
                    <a:pt x="0" y="865161"/>
                    <a:pt x="0" y="833070"/>
                  </a:cubicBezTo>
                  <a:lnTo>
                    <a:pt x="0" y="120999"/>
                  </a:lnTo>
                  <a:cubicBezTo>
                    <a:pt x="0" y="88908"/>
                    <a:pt x="12748" y="58131"/>
                    <a:pt x="35440" y="35440"/>
                  </a:cubicBezTo>
                  <a:cubicBezTo>
                    <a:pt x="58131" y="12748"/>
                    <a:pt x="88908" y="0"/>
                    <a:pt x="120999" y="0"/>
                  </a:cubicBezTo>
                  <a:close/>
                </a:path>
              </a:pathLst>
            </a:custGeom>
            <a:solidFill>
              <a:srgbClr val="1D668F"/>
            </a:solidFill>
            <a:ln cap="rnd">
              <a:noFill/>
              <a:prstDash val="solid"/>
              <a:round/>
            </a:ln>
          </p:spPr>
        </p:sp>
        <p:sp>
          <p:nvSpPr>
            <p:cNvPr name="TextBox 10" id="10"/>
            <p:cNvSpPr txBox="true"/>
            <p:nvPr/>
          </p:nvSpPr>
          <p:spPr>
            <a:xfrm>
              <a:off x="0" y="-38100"/>
              <a:ext cx="859431" cy="992169"/>
            </a:xfrm>
            <a:prstGeom prst="rect">
              <a:avLst/>
            </a:prstGeom>
          </p:spPr>
          <p:txBody>
            <a:bodyPr anchor="ctr" rtlCol="false" tIns="50800" lIns="50800" bIns="50800" rIns="50800"/>
            <a:lstStyle/>
            <a:p>
              <a:pPr algn="ctr">
                <a:lnSpc>
                  <a:spcPts val="2659"/>
                </a:lnSpc>
                <a:spcBef>
                  <a:spcPct val="0"/>
                </a:spcBef>
              </a:pPr>
            </a:p>
          </p:txBody>
        </p:sp>
      </p:grpSp>
      <p:sp>
        <p:nvSpPr>
          <p:cNvPr name="Freeform 11" id="11"/>
          <p:cNvSpPr/>
          <p:nvPr/>
        </p:nvSpPr>
        <p:spPr>
          <a:xfrm flipH="false" flipV="false" rot="0">
            <a:off x="290983" y="7068362"/>
            <a:ext cx="2521250" cy="4114800"/>
          </a:xfrm>
          <a:custGeom>
            <a:avLst/>
            <a:gdLst/>
            <a:ahLst/>
            <a:cxnLst/>
            <a:rect r="r" b="b" t="t" l="l"/>
            <a:pathLst>
              <a:path h="4114800" w="2521250">
                <a:moveTo>
                  <a:pt x="0" y="0"/>
                </a:moveTo>
                <a:lnTo>
                  <a:pt x="2521250" y="0"/>
                </a:lnTo>
                <a:lnTo>
                  <a:pt x="252125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2" id="12"/>
          <p:cNvSpPr/>
          <p:nvPr/>
        </p:nvSpPr>
        <p:spPr>
          <a:xfrm flipH="false" flipV="false" rot="0">
            <a:off x="15845305" y="6901422"/>
            <a:ext cx="2827990" cy="4114800"/>
          </a:xfrm>
          <a:custGeom>
            <a:avLst/>
            <a:gdLst/>
            <a:ahLst/>
            <a:cxnLst/>
            <a:rect r="r" b="b" t="t" l="l"/>
            <a:pathLst>
              <a:path h="4114800" w="2827990">
                <a:moveTo>
                  <a:pt x="0" y="0"/>
                </a:moveTo>
                <a:lnTo>
                  <a:pt x="2827990" y="0"/>
                </a:lnTo>
                <a:lnTo>
                  <a:pt x="282799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3" id="13"/>
          <p:cNvSpPr txBox="true"/>
          <p:nvPr/>
        </p:nvSpPr>
        <p:spPr>
          <a:xfrm rot="0">
            <a:off x="3479676" y="5905807"/>
            <a:ext cx="2622020" cy="1943605"/>
          </a:xfrm>
          <a:prstGeom prst="rect">
            <a:avLst/>
          </a:prstGeom>
        </p:spPr>
        <p:txBody>
          <a:bodyPr anchor="t" rtlCol="false" tIns="0" lIns="0" bIns="0" rIns="0">
            <a:spAutoFit/>
          </a:bodyPr>
          <a:lstStyle/>
          <a:p>
            <a:pPr algn="ctr">
              <a:lnSpc>
                <a:spcPts val="3122"/>
              </a:lnSpc>
              <a:spcBef>
                <a:spcPct val="0"/>
              </a:spcBef>
            </a:pPr>
            <a:r>
              <a:rPr lang="en-US" sz="2230">
                <a:solidFill>
                  <a:srgbClr val="FFF8F0"/>
                </a:solidFill>
                <a:latin typeface="Canva Sans"/>
                <a:ea typeface="Canva Sans"/>
                <a:cs typeface="Canva Sans"/>
                <a:sym typeface="Canva Sans"/>
              </a:rPr>
              <a:t>ALWAYS collect with permission, whether it be public or private property</a:t>
            </a:r>
          </a:p>
        </p:txBody>
      </p:sp>
      <p:sp>
        <p:nvSpPr>
          <p:cNvPr name="TextBox 14" id="14"/>
          <p:cNvSpPr txBox="true"/>
          <p:nvPr/>
        </p:nvSpPr>
        <p:spPr>
          <a:xfrm rot="0">
            <a:off x="7839675" y="5913796"/>
            <a:ext cx="2622020" cy="1553080"/>
          </a:xfrm>
          <a:prstGeom prst="rect">
            <a:avLst/>
          </a:prstGeom>
        </p:spPr>
        <p:txBody>
          <a:bodyPr anchor="t" rtlCol="false" tIns="0" lIns="0" bIns="0" rIns="0">
            <a:spAutoFit/>
          </a:bodyPr>
          <a:lstStyle/>
          <a:p>
            <a:pPr algn="ctr">
              <a:lnSpc>
                <a:spcPts val="3122"/>
              </a:lnSpc>
              <a:spcBef>
                <a:spcPct val="0"/>
              </a:spcBef>
            </a:pPr>
            <a:r>
              <a:rPr lang="en-US" sz="2230">
                <a:solidFill>
                  <a:srgbClr val="FFF8F0"/>
                </a:solidFill>
                <a:latin typeface="Canva Sans"/>
                <a:ea typeface="Canva Sans"/>
                <a:cs typeface="Canva Sans"/>
                <a:sym typeface="Canva Sans"/>
              </a:rPr>
              <a:t>Follow the 10% rule, particularly for sensitive/rare species</a:t>
            </a:r>
          </a:p>
        </p:txBody>
      </p:sp>
      <p:sp>
        <p:nvSpPr>
          <p:cNvPr name="TextBox 15" id="15"/>
          <p:cNvSpPr txBox="true"/>
          <p:nvPr/>
        </p:nvSpPr>
        <p:spPr>
          <a:xfrm rot="0">
            <a:off x="12132079" y="5710545"/>
            <a:ext cx="2745474" cy="2334130"/>
          </a:xfrm>
          <a:prstGeom prst="rect">
            <a:avLst/>
          </a:prstGeom>
        </p:spPr>
        <p:txBody>
          <a:bodyPr anchor="t" rtlCol="false" tIns="0" lIns="0" bIns="0" rIns="0">
            <a:spAutoFit/>
          </a:bodyPr>
          <a:lstStyle/>
          <a:p>
            <a:pPr algn="l">
              <a:lnSpc>
                <a:spcPts val="3122"/>
              </a:lnSpc>
            </a:pPr>
            <a:r>
              <a:rPr lang="en-US" sz="2230">
                <a:solidFill>
                  <a:srgbClr val="FFF8F0"/>
                </a:solidFill>
                <a:latin typeface="Canva Sans"/>
                <a:ea typeface="Canva Sans"/>
                <a:cs typeface="Canva Sans"/>
                <a:sym typeface="Canva Sans"/>
              </a:rPr>
              <a:t>Never collect from:</a:t>
            </a:r>
          </a:p>
          <a:p>
            <a:pPr algn="l" marL="481482" indent="-240741" lvl="1">
              <a:lnSpc>
                <a:spcPts val="3122"/>
              </a:lnSpc>
              <a:buFont typeface="Arial"/>
              <a:buChar char="•"/>
            </a:pPr>
            <a:r>
              <a:rPr lang="en-US" sz="2230">
                <a:solidFill>
                  <a:srgbClr val="FFF8F0"/>
                </a:solidFill>
                <a:latin typeface="Canva Sans"/>
                <a:ea typeface="Canva Sans"/>
                <a:cs typeface="Canva Sans"/>
                <a:sym typeface="Canva Sans"/>
              </a:rPr>
              <a:t>Small or stressed populations</a:t>
            </a:r>
          </a:p>
          <a:p>
            <a:pPr algn="l" marL="481482" indent="-240741" lvl="1">
              <a:lnSpc>
                <a:spcPts val="3122"/>
              </a:lnSpc>
              <a:spcBef>
                <a:spcPct val="0"/>
              </a:spcBef>
              <a:buFont typeface="Arial"/>
              <a:buChar char="•"/>
            </a:pPr>
            <a:r>
              <a:rPr lang="en-US" sz="2230">
                <a:solidFill>
                  <a:srgbClr val="FFF8F0"/>
                </a:solidFill>
                <a:latin typeface="Canva Sans"/>
                <a:ea typeface="Canva Sans"/>
                <a:cs typeface="Canva Sans"/>
                <a:sym typeface="Canva Sans"/>
              </a:rPr>
              <a:t>protected lands without permits</a:t>
            </a:r>
          </a:p>
        </p:txBody>
      </p:sp>
      <p:sp>
        <p:nvSpPr>
          <p:cNvPr name="TextBox 16" id="16"/>
          <p:cNvSpPr txBox="true"/>
          <p:nvPr/>
        </p:nvSpPr>
        <p:spPr>
          <a:xfrm rot="0">
            <a:off x="1028700" y="2880116"/>
            <a:ext cx="16230600" cy="448310"/>
          </a:xfrm>
          <a:prstGeom prst="rect">
            <a:avLst/>
          </a:prstGeom>
        </p:spPr>
        <p:txBody>
          <a:bodyPr anchor="t" rtlCol="false" tIns="0" lIns="0" bIns="0" rIns="0">
            <a:spAutoFit/>
          </a:bodyPr>
          <a:lstStyle/>
          <a:p>
            <a:pPr algn="ctr">
              <a:lnSpc>
                <a:spcPts val="3640"/>
              </a:lnSpc>
              <a:spcBef>
                <a:spcPct val="0"/>
              </a:spcBef>
            </a:pPr>
            <a:r>
              <a:rPr lang="en-US" sz="2600">
                <a:solidFill>
                  <a:srgbClr val="1D668F"/>
                </a:solidFill>
                <a:latin typeface="Canva Sans"/>
                <a:ea typeface="Canva Sans"/>
                <a:cs typeface="Canva Sans"/>
                <a:sym typeface="Canva Sans"/>
              </a:rPr>
              <a:t>No matter how badly we may want to help our native plant community, it is important to:</a:t>
            </a:r>
          </a:p>
        </p:txBody>
      </p:sp>
      <p:sp>
        <p:nvSpPr>
          <p:cNvPr name="TextBox 17" id="17"/>
          <p:cNvSpPr txBox="true"/>
          <p:nvPr/>
        </p:nvSpPr>
        <p:spPr>
          <a:xfrm rot="0">
            <a:off x="548261" y="1128252"/>
            <a:ext cx="17222341" cy="1564645"/>
          </a:xfrm>
          <a:prstGeom prst="rect">
            <a:avLst/>
          </a:prstGeom>
        </p:spPr>
        <p:txBody>
          <a:bodyPr anchor="t" rtlCol="false" tIns="0" lIns="0" bIns="0" rIns="0">
            <a:spAutoFit/>
          </a:bodyPr>
          <a:lstStyle/>
          <a:p>
            <a:pPr algn="ctr">
              <a:lnSpc>
                <a:spcPts val="12459"/>
              </a:lnSpc>
              <a:spcBef>
                <a:spcPct val="0"/>
              </a:spcBef>
            </a:pPr>
            <a:r>
              <a:rPr lang="en-US" b="true" sz="8899">
                <a:solidFill>
                  <a:srgbClr val="E77B59"/>
                </a:solidFill>
                <a:latin typeface="Drukaatie Burti Heavy"/>
                <a:ea typeface="Drukaatie Burti Heavy"/>
                <a:cs typeface="Drukaatie Burti Heavy"/>
                <a:sym typeface="Drukaatie Burti Heavy"/>
              </a:rPr>
              <a:t>SEED COLLECTION ETHICS</a:t>
            </a:r>
          </a:p>
        </p:txBody>
      </p:sp>
      <p:sp>
        <p:nvSpPr>
          <p:cNvPr name="TextBox 18" id="18"/>
          <p:cNvSpPr txBox="true"/>
          <p:nvPr/>
        </p:nvSpPr>
        <p:spPr>
          <a:xfrm rot="0">
            <a:off x="4117268" y="4820146"/>
            <a:ext cx="1346837" cy="893625"/>
          </a:xfrm>
          <a:prstGeom prst="rect">
            <a:avLst/>
          </a:prstGeom>
        </p:spPr>
        <p:txBody>
          <a:bodyPr anchor="t" rtlCol="false" tIns="0" lIns="0" bIns="0" rIns="0">
            <a:spAutoFit/>
          </a:bodyPr>
          <a:lstStyle/>
          <a:p>
            <a:pPr algn="ctr">
              <a:lnSpc>
                <a:spcPts val="7032"/>
              </a:lnSpc>
              <a:spcBef>
                <a:spcPct val="0"/>
              </a:spcBef>
            </a:pPr>
            <a:r>
              <a:rPr lang="en-US" b="true" sz="5023">
                <a:solidFill>
                  <a:srgbClr val="FFF8F0"/>
                </a:solidFill>
                <a:latin typeface="Drukaatie Burti Bold"/>
                <a:ea typeface="Drukaatie Burti Bold"/>
                <a:cs typeface="Drukaatie Burti Bold"/>
                <a:sym typeface="Drukaatie Burti Bold"/>
              </a:rPr>
              <a:t>1</a:t>
            </a:r>
          </a:p>
        </p:txBody>
      </p:sp>
      <p:sp>
        <p:nvSpPr>
          <p:cNvPr name="TextBox 19" id="19"/>
          <p:cNvSpPr txBox="true"/>
          <p:nvPr/>
        </p:nvSpPr>
        <p:spPr>
          <a:xfrm rot="0">
            <a:off x="8477267" y="4820146"/>
            <a:ext cx="1346837" cy="893625"/>
          </a:xfrm>
          <a:prstGeom prst="rect">
            <a:avLst/>
          </a:prstGeom>
        </p:spPr>
        <p:txBody>
          <a:bodyPr anchor="t" rtlCol="false" tIns="0" lIns="0" bIns="0" rIns="0">
            <a:spAutoFit/>
          </a:bodyPr>
          <a:lstStyle/>
          <a:p>
            <a:pPr algn="ctr">
              <a:lnSpc>
                <a:spcPts val="7032"/>
              </a:lnSpc>
              <a:spcBef>
                <a:spcPct val="0"/>
              </a:spcBef>
            </a:pPr>
            <a:r>
              <a:rPr lang="en-US" b="true" sz="5023">
                <a:solidFill>
                  <a:srgbClr val="FFF8F0"/>
                </a:solidFill>
                <a:latin typeface="Drukaatie Burti Bold"/>
                <a:ea typeface="Drukaatie Burti Bold"/>
                <a:cs typeface="Drukaatie Burti Bold"/>
                <a:sym typeface="Drukaatie Burti Bold"/>
              </a:rPr>
              <a:t>2</a:t>
            </a:r>
          </a:p>
        </p:txBody>
      </p:sp>
      <p:sp>
        <p:nvSpPr>
          <p:cNvPr name="TextBox 20" id="20"/>
          <p:cNvSpPr txBox="true"/>
          <p:nvPr/>
        </p:nvSpPr>
        <p:spPr>
          <a:xfrm rot="0">
            <a:off x="12833211" y="4820146"/>
            <a:ext cx="1346837" cy="893625"/>
          </a:xfrm>
          <a:prstGeom prst="rect">
            <a:avLst/>
          </a:prstGeom>
        </p:spPr>
        <p:txBody>
          <a:bodyPr anchor="t" rtlCol="false" tIns="0" lIns="0" bIns="0" rIns="0">
            <a:spAutoFit/>
          </a:bodyPr>
          <a:lstStyle/>
          <a:p>
            <a:pPr algn="ctr">
              <a:lnSpc>
                <a:spcPts val="7032"/>
              </a:lnSpc>
              <a:spcBef>
                <a:spcPct val="0"/>
              </a:spcBef>
            </a:pPr>
            <a:r>
              <a:rPr lang="en-US" b="true" sz="5023">
                <a:solidFill>
                  <a:srgbClr val="FFF8F0"/>
                </a:solidFill>
                <a:latin typeface="Drukaatie Burti Bold"/>
                <a:ea typeface="Drukaatie Burti Bold"/>
                <a:cs typeface="Drukaatie Burti Bold"/>
                <a:sym typeface="Drukaatie Burti Bold"/>
              </a:rPr>
              <a:t>3</a:t>
            </a:r>
          </a:p>
        </p:txBody>
      </p:sp>
      <p:sp>
        <p:nvSpPr>
          <p:cNvPr name="TextBox 21" id="21"/>
          <p:cNvSpPr txBox="true"/>
          <p:nvPr/>
        </p:nvSpPr>
        <p:spPr>
          <a:xfrm rot="0">
            <a:off x="3158767" y="8809990"/>
            <a:ext cx="11977626" cy="905510"/>
          </a:xfrm>
          <a:prstGeom prst="rect">
            <a:avLst/>
          </a:prstGeom>
        </p:spPr>
        <p:txBody>
          <a:bodyPr anchor="t" rtlCol="false" tIns="0" lIns="0" bIns="0" rIns="0">
            <a:spAutoFit/>
          </a:bodyPr>
          <a:lstStyle/>
          <a:p>
            <a:pPr algn="ctr">
              <a:lnSpc>
                <a:spcPts val="3640"/>
              </a:lnSpc>
              <a:spcBef>
                <a:spcPct val="0"/>
              </a:spcBef>
            </a:pPr>
            <a:r>
              <a:rPr lang="en-US" sz="2600">
                <a:solidFill>
                  <a:srgbClr val="1D668F"/>
                </a:solidFill>
                <a:latin typeface="Canva Sans"/>
                <a:ea typeface="Canva Sans"/>
                <a:cs typeface="Canva Sans"/>
                <a:sym typeface="Canva Sans"/>
              </a:rPr>
              <a:t>When possible, partner with organizations to grow and give back, contribute to ex-situ conservation or reintroduction efforts</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1D668F"/>
        </a:solidFill>
      </p:bgPr>
    </p:bg>
    <p:spTree>
      <p:nvGrpSpPr>
        <p:cNvPr id="1" name=""/>
        <p:cNvGrpSpPr/>
        <p:nvPr/>
      </p:nvGrpSpPr>
      <p:grpSpPr>
        <a:xfrm>
          <a:off x="0" y="0"/>
          <a:ext cx="0" cy="0"/>
          <a:chOff x="0" y="0"/>
          <a:chExt cx="0" cy="0"/>
        </a:xfrm>
      </p:grpSpPr>
      <p:grpSp>
        <p:nvGrpSpPr>
          <p:cNvPr name="Group 2" id="2"/>
          <p:cNvGrpSpPr/>
          <p:nvPr/>
        </p:nvGrpSpPr>
        <p:grpSpPr>
          <a:xfrm rot="0">
            <a:off x="1570174" y="2583849"/>
            <a:ext cx="6821201" cy="6505611"/>
            <a:chOff x="0" y="0"/>
            <a:chExt cx="1796530" cy="1713412"/>
          </a:xfrm>
        </p:grpSpPr>
        <p:sp>
          <p:nvSpPr>
            <p:cNvPr name="Freeform 3" id="3"/>
            <p:cNvSpPr/>
            <p:nvPr/>
          </p:nvSpPr>
          <p:spPr>
            <a:xfrm flipH="false" flipV="false" rot="0">
              <a:off x="0" y="0"/>
              <a:ext cx="1796530" cy="1713412"/>
            </a:xfrm>
            <a:custGeom>
              <a:avLst/>
              <a:gdLst/>
              <a:ahLst/>
              <a:cxnLst/>
              <a:rect r="r" b="b" t="t" l="l"/>
              <a:pathLst>
                <a:path h="1713412" w="1796530">
                  <a:moveTo>
                    <a:pt x="57884" y="0"/>
                  </a:moveTo>
                  <a:lnTo>
                    <a:pt x="1738646" y="0"/>
                  </a:lnTo>
                  <a:cubicBezTo>
                    <a:pt x="1753998" y="0"/>
                    <a:pt x="1768721" y="6098"/>
                    <a:pt x="1779576" y="16954"/>
                  </a:cubicBezTo>
                  <a:cubicBezTo>
                    <a:pt x="1790432" y="27809"/>
                    <a:pt x="1796530" y="42532"/>
                    <a:pt x="1796530" y="57884"/>
                  </a:cubicBezTo>
                  <a:lnTo>
                    <a:pt x="1796530" y="1655528"/>
                  </a:lnTo>
                  <a:cubicBezTo>
                    <a:pt x="1796530" y="1687497"/>
                    <a:pt x="1770615" y="1713412"/>
                    <a:pt x="1738646" y="1713412"/>
                  </a:cubicBezTo>
                  <a:lnTo>
                    <a:pt x="57884" y="1713412"/>
                  </a:lnTo>
                  <a:cubicBezTo>
                    <a:pt x="25916" y="1713412"/>
                    <a:pt x="0" y="1687497"/>
                    <a:pt x="0" y="1655528"/>
                  </a:cubicBezTo>
                  <a:lnTo>
                    <a:pt x="0" y="57884"/>
                  </a:lnTo>
                  <a:cubicBezTo>
                    <a:pt x="0" y="25916"/>
                    <a:pt x="25916" y="0"/>
                    <a:pt x="57884" y="0"/>
                  </a:cubicBezTo>
                  <a:close/>
                </a:path>
              </a:pathLst>
            </a:custGeom>
            <a:solidFill>
              <a:srgbClr val="FFFDF0"/>
            </a:solidFill>
            <a:ln cap="rnd">
              <a:noFill/>
              <a:prstDash val="solid"/>
              <a:round/>
            </a:ln>
          </p:spPr>
        </p:sp>
        <p:sp>
          <p:nvSpPr>
            <p:cNvPr name="TextBox 4" id="4"/>
            <p:cNvSpPr txBox="true"/>
            <p:nvPr/>
          </p:nvSpPr>
          <p:spPr>
            <a:xfrm>
              <a:off x="0" y="-38100"/>
              <a:ext cx="1796530" cy="1751512"/>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9000071" y="2583849"/>
            <a:ext cx="6821201" cy="6505611"/>
            <a:chOff x="0" y="0"/>
            <a:chExt cx="1796530" cy="1713412"/>
          </a:xfrm>
        </p:grpSpPr>
        <p:sp>
          <p:nvSpPr>
            <p:cNvPr name="Freeform 6" id="6"/>
            <p:cNvSpPr/>
            <p:nvPr/>
          </p:nvSpPr>
          <p:spPr>
            <a:xfrm flipH="false" flipV="false" rot="0">
              <a:off x="0" y="0"/>
              <a:ext cx="1796530" cy="1713412"/>
            </a:xfrm>
            <a:custGeom>
              <a:avLst/>
              <a:gdLst/>
              <a:ahLst/>
              <a:cxnLst/>
              <a:rect r="r" b="b" t="t" l="l"/>
              <a:pathLst>
                <a:path h="1713412" w="1796530">
                  <a:moveTo>
                    <a:pt x="57884" y="0"/>
                  </a:moveTo>
                  <a:lnTo>
                    <a:pt x="1738646" y="0"/>
                  </a:lnTo>
                  <a:cubicBezTo>
                    <a:pt x="1753998" y="0"/>
                    <a:pt x="1768721" y="6098"/>
                    <a:pt x="1779576" y="16954"/>
                  </a:cubicBezTo>
                  <a:cubicBezTo>
                    <a:pt x="1790432" y="27809"/>
                    <a:pt x="1796530" y="42532"/>
                    <a:pt x="1796530" y="57884"/>
                  </a:cubicBezTo>
                  <a:lnTo>
                    <a:pt x="1796530" y="1655528"/>
                  </a:lnTo>
                  <a:cubicBezTo>
                    <a:pt x="1796530" y="1687497"/>
                    <a:pt x="1770615" y="1713412"/>
                    <a:pt x="1738646" y="1713412"/>
                  </a:cubicBezTo>
                  <a:lnTo>
                    <a:pt x="57884" y="1713412"/>
                  </a:lnTo>
                  <a:cubicBezTo>
                    <a:pt x="25916" y="1713412"/>
                    <a:pt x="0" y="1687497"/>
                    <a:pt x="0" y="1655528"/>
                  </a:cubicBezTo>
                  <a:lnTo>
                    <a:pt x="0" y="57884"/>
                  </a:lnTo>
                  <a:cubicBezTo>
                    <a:pt x="0" y="25916"/>
                    <a:pt x="25916" y="0"/>
                    <a:pt x="57884" y="0"/>
                  </a:cubicBezTo>
                  <a:close/>
                </a:path>
              </a:pathLst>
            </a:custGeom>
            <a:solidFill>
              <a:srgbClr val="FFFDF0"/>
            </a:solidFill>
            <a:ln cap="rnd">
              <a:noFill/>
              <a:prstDash val="solid"/>
              <a:round/>
            </a:ln>
          </p:spPr>
        </p:sp>
        <p:sp>
          <p:nvSpPr>
            <p:cNvPr name="TextBox 7" id="7"/>
            <p:cNvSpPr txBox="true"/>
            <p:nvPr/>
          </p:nvSpPr>
          <p:spPr>
            <a:xfrm>
              <a:off x="0" y="-38100"/>
              <a:ext cx="1796530" cy="1751512"/>
            </a:xfrm>
            <a:prstGeom prst="rect">
              <a:avLst/>
            </a:prstGeom>
          </p:spPr>
          <p:txBody>
            <a:bodyPr anchor="ctr" rtlCol="false" tIns="50800" lIns="50800" bIns="50800" rIns="50800"/>
            <a:lstStyle/>
            <a:p>
              <a:pPr algn="ctr">
                <a:lnSpc>
                  <a:spcPts val="2659"/>
                </a:lnSpc>
                <a:spcBef>
                  <a:spcPct val="0"/>
                </a:spcBef>
              </a:pPr>
            </a:p>
          </p:txBody>
        </p:sp>
      </p:grpSp>
      <p:sp>
        <p:nvSpPr>
          <p:cNvPr name="Freeform 8" id="8"/>
          <p:cNvSpPr/>
          <p:nvPr/>
        </p:nvSpPr>
        <p:spPr>
          <a:xfrm flipH="false" flipV="false" rot="0">
            <a:off x="14345791" y="614545"/>
            <a:ext cx="3598902" cy="3938607"/>
          </a:xfrm>
          <a:custGeom>
            <a:avLst/>
            <a:gdLst/>
            <a:ahLst/>
            <a:cxnLst/>
            <a:rect r="r" b="b" t="t" l="l"/>
            <a:pathLst>
              <a:path h="3938607" w="3598902">
                <a:moveTo>
                  <a:pt x="0" y="0"/>
                </a:moveTo>
                <a:lnTo>
                  <a:pt x="3598901" y="0"/>
                </a:lnTo>
                <a:lnTo>
                  <a:pt x="3598901" y="3938607"/>
                </a:lnTo>
                <a:lnTo>
                  <a:pt x="0" y="3938607"/>
                </a:lnTo>
                <a:lnTo>
                  <a:pt x="0" y="0"/>
                </a:lnTo>
                <a:close/>
              </a:path>
            </a:pathLst>
          </a:custGeom>
          <a:blipFill>
            <a:blip r:embed="rId3"/>
            <a:stretch>
              <a:fillRect l="0" t="0" r="0" b="0"/>
            </a:stretch>
          </a:blipFill>
        </p:spPr>
      </p:sp>
      <p:sp>
        <p:nvSpPr>
          <p:cNvPr name="TextBox 9" id="9"/>
          <p:cNvSpPr txBox="true"/>
          <p:nvPr/>
        </p:nvSpPr>
        <p:spPr>
          <a:xfrm rot="0">
            <a:off x="1942123" y="4762006"/>
            <a:ext cx="7057948" cy="3406055"/>
          </a:xfrm>
          <a:prstGeom prst="rect">
            <a:avLst/>
          </a:prstGeom>
        </p:spPr>
        <p:txBody>
          <a:bodyPr anchor="t" rtlCol="false" tIns="0" lIns="0" bIns="0" rIns="0">
            <a:spAutoFit/>
          </a:bodyPr>
          <a:lstStyle/>
          <a:p>
            <a:pPr algn="l" marL="613349" indent="-306675" lvl="1">
              <a:lnSpc>
                <a:spcPts val="5539"/>
              </a:lnSpc>
              <a:buFont typeface="Arial"/>
              <a:buChar char="•"/>
            </a:pPr>
            <a:r>
              <a:rPr lang="en-US" sz="2840">
                <a:solidFill>
                  <a:srgbClr val="1D668F"/>
                </a:solidFill>
                <a:latin typeface="Canva Sans"/>
                <a:ea typeface="Canva Sans"/>
                <a:cs typeface="Canva Sans"/>
                <a:sym typeface="Canva Sans"/>
              </a:rPr>
              <a:t>Visual Cues like color change, dehiscence, maturity</a:t>
            </a:r>
          </a:p>
          <a:p>
            <a:pPr algn="l" marL="613349" indent="-306675" lvl="1">
              <a:lnSpc>
                <a:spcPts val="5539"/>
              </a:lnSpc>
              <a:buFont typeface="Arial"/>
              <a:buChar char="•"/>
            </a:pPr>
            <a:r>
              <a:rPr lang="en-US" sz="2840">
                <a:solidFill>
                  <a:srgbClr val="1D668F"/>
                </a:solidFill>
                <a:latin typeface="Canva Sans"/>
                <a:ea typeface="Canva Sans"/>
                <a:cs typeface="Canva Sans"/>
                <a:sym typeface="Canva Sans"/>
              </a:rPr>
              <a:t>Dry vs. fleshy fruits </a:t>
            </a:r>
          </a:p>
          <a:p>
            <a:pPr algn="l" marL="613349" indent="-306675" lvl="1">
              <a:lnSpc>
                <a:spcPts val="5539"/>
              </a:lnSpc>
              <a:buFont typeface="Arial"/>
              <a:buChar char="•"/>
            </a:pPr>
            <a:r>
              <a:rPr lang="en-US" sz="2840">
                <a:solidFill>
                  <a:srgbClr val="1D668F"/>
                </a:solidFill>
                <a:latin typeface="Canva Sans"/>
                <a:ea typeface="Canva Sans"/>
                <a:cs typeface="Canva Sans"/>
                <a:sym typeface="Canva Sans"/>
              </a:rPr>
              <a:t>Lack of any signs of damage or disease (i.e. insect / fungi)</a:t>
            </a:r>
          </a:p>
        </p:txBody>
      </p:sp>
      <p:sp>
        <p:nvSpPr>
          <p:cNvPr name="TextBox 10" id="10"/>
          <p:cNvSpPr txBox="true"/>
          <p:nvPr/>
        </p:nvSpPr>
        <p:spPr>
          <a:xfrm rot="0">
            <a:off x="1942123" y="3115627"/>
            <a:ext cx="5582235" cy="1099820"/>
          </a:xfrm>
          <a:prstGeom prst="rect">
            <a:avLst/>
          </a:prstGeom>
        </p:spPr>
        <p:txBody>
          <a:bodyPr anchor="t" rtlCol="false" tIns="0" lIns="0" bIns="0" rIns="0">
            <a:spAutoFit/>
          </a:bodyPr>
          <a:lstStyle/>
          <a:p>
            <a:pPr algn="l">
              <a:lnSpc>
                <a:spcPts val="4480"/>
              </a:lnSpc>
              <a:spcBef>
                <a:spcPct val="0"/>
              </a:spcBef>
            </a:pPr>
            <a:r>
              <a:rPr lang="en-US" b="true" sz="3200">
                <a:solidFill>
                  <a:srgbClr val="1D668F"/>
                </a:solidFill>
                <a:latin typeface="Canva Sans Bold"/>
                <a:ea typeface="Canva Sans Bold"/>
                <a:cs typeface="Canva Sans Bold"/>
                <a:sym typeface="Canva Sans Bold"/>
              </a:rPr>
              <a:t>How to know when seed is ready to harvest</a:t>
            </a:r>
          </a:p>
        </p:txBody>
      </p:sp>
      <p:sp>
        <p:nvSpPr>
          <p:cNvPr name="TextBox 11" id="11"/>
          <p:cNvSpPr txBox="true"/>
          <p:nvPr/>
        </p:nvSpPr>
        <p:spPr>
          <a:xfrm rot="0">
            <a:off x="1570174" y="838200"/>
            <a:ext cx="15469647" cy="1406524"/>
          </a:xfrm>
          <a:prstGeom prst="rect">
            <a:avLst/>
          </a:prstGeom>
        </p:spPr>
        <p:txBody>
          <a:bodyPr anchor="t" rtlCol="false" tIns="0" lIns="0" bIns="0" rIns="0">
            <a:spAutoFit/>
          </a:bodyPr>
          <a:lstStyle/>
          <a:p>
            <a:pPr algn="l">
              <a:lnSpc>
                <a:spcPts val="11200"/>
              </a:lnSpc>
              <a:spcBef>
                <a:spcPct val="0"/>
              </a:spcBef>
            </a:pPr>
            <a:r>
              <a:rPr lang="en-US" b="true" sz="8000">
                <a:solidFill>
                  <a:srgbClr val="FFFDF0"/>
                </a:solidFill>
                <a:latin typeface="Drukaatie Burti Heavy"/>
                <a:ea typeface="Drukaatie Burti Heavy"/>
                <a:cs typeface="Drukaatie Burti Heavy"/>
                <a:sym typeface="Drukaatie Burti Heavy"/>
              </a:rPr>
              <a:t>Seed Collection Basics</a:t>
            </a:r>
          </a:p>
        </p:txBody>
      </p:sp>
      <p:sp>
        <p:nvSpPr>
          <p:cNvPr name="TextBox 12" id="12"/>
          <p:cNvSpPr txBox="true"/>
          <p:nvPr/>
        </p:nvSpPr>
        <p:spPr>
          <a:xfrm rot="0">
            <a:off x="9304997" y="2642712"/>
            <a:ext cx="7057948" cy="6882680"/>
          </a:xfrm>
          <a:prstGeom prst="rect">
            <a:avLst/>
          </a:prstGeom>
        </p:spPr>
        <p:txBody>
          <a:bodyPr anchor="t" rtlCol="false" tIns="0" lIns="0" bIns="0" rIns="0">
            <a:spAutoFit/>
          </a:bodyPr>
          <a:lstStyle/>
          <a:p>
            <a:pPr algn="l">
              <a:lnSpc>
                <a:spcPts val="5539"/>
              </a:lnSpc>
            </a:pPr>
            <a:r>
              <a:rPr lang="en-US" sz="2840" b="true">
                <a:solidFill>
                  <a:srgbClr val="1D668F"/>
                </a:solidFill>
                <a:latin typeface="Canva Sans Bold"/>
                <a:ea typeface="Canva Sans Bold"/>
                <a:cs typeface="Canva Sans Bold"/>
                <a:sym typeface="Canva Sans Bold"/>
              </a:rPr>
              <a:t>What to look for when </a:t>
            </a:r>
          </a:p>
          <a:p>
            <a:pPr algn="l">
              <a:lnSpc>
                <a:spcPts val="5539"/>
              </a:lnSpc>
            </a:pPr>
            <a:r>
              <a:rPr lang="en-US" sz="2840" b="true">
                <a:solidFill>
                  <a:srgbClr val="1D668F"/>
                </a:solidFill>
                <a:latin typeface="Canva Sans Bold"/>
                <a:ea typeface="Canva Sans Bold"/>
                <a:cs typeface="Canva Sans Bold"/>
                <a:sym typeface="Canva Sans Bold"/>
              </a:rPr>
              <a:t>sourcing seed</a:t>
            </a:r>
          </a:p>
          <a:p>
            <a:pPr algn="l" marL="613349" indent="-306675" lvl="1">
              <a:lnSpc>
                <a:spcPts val="5539"/>
              </a:lnSpc>
              <a:buFont typeface="Arial"/>
              <a:buChar char="•"/>
            </a:pPr>
            <a:r>
              <a:rPr lang="en-US" sz="2840">
                <a:solidFill>
                  <a:srgbClr val="1D668F"/>
                </a:solidFill>
                <a:latin typeface="Canva Sans"/>
                <a:ea typeface="Canva Sans"/>
                <a:cs typeface="Canva Sans"/>
                <a:sym typeface="Canva Sans"/>
              </a:rPr>
              <a:t>Eco-regionally appropriate</a:t>
            </a:r>
          </a:p>
          <a:p>
            <a:pPr algn="l" marL="613349" indent="-306675" lvl="1">
              <a:lnSpc>
                <a:spcPts val="5539"/>
              </a:lnSpc>
              <a:buFont typeface="Arial"/>
              <a:buChar char="•"/>
            </a:pPr>
            <a:r>
              <a:rPr lang="en-US" sz="2840">
                <a:solidFill>
                  <a:srgbClr val="1D668F"/>
                </a:solidFill>
                <a:latin typeface="Canva Sans"/>
                <a:ea typeface="Canva Sans"/>
                <a:cs typeface="Canva Sans"/>
                <a:sym typeface="Canva Sans"/>
              </a:rPr>
              <a:t>Species, not cultiva</a:t>
            </a:r>
            <a:r>
              <a:rPr lang="en-US" sz="2840">
                <a:solidFill>
                  <a:srgbClr val="1D668F"/>
                </a:solidFill>
                <a:latin typeface="Canva Sans"/>
                <a:ea typeface="Canva Sans"/>
                <a:cs typeface="Canva Sans"/>
                <a:sym typeface="Canva Sans"/>
              </a:rPr>
              <a:t>rs</a:t>
            </a:r>
          </a:p>
          <a:p>
            <a:pPr algn="l" marL="613349" indent="-306675" lvl="1">
              <a:lnSpc>
                <a:spcPts val="5539"/>
              </a:lnSpc>
              <a:buFont typeface="Arial"/>
              <a:buChar char="•"/>
            </a:pPr>
            <a:r>
              <a:rPr lang="en-US" sz="2840">
                <a:solidFill>
                  <a:srgbClr val="1D668F"/>
                </a:solidFill>
                <a:latin typeface="Canva Sans"/>
                <a:ea typeface="Canva Sans"/>
                <a:cs typeface="Canva Sans"/>
                <a:sym typeface="Canva Sans"/>
              </a:rPr>
              <a:t>Collection info when available</a:t>
            </a:r>
          </a:p>
          <a:p>
            <a:pPr algn="l">
              <a:lnSpc>
                <a:spcPts val="5539"/>
              </a:lnSpc>
            </a:pPr>
            <a:r>
              <a:rPr lang="en-US" sz="2840" b="true">
                <a:solidFill>
                  <a:srgbClr val="1D668F"/>
                </a:solidFill>
                <a:latin typeface="Canva Sans Bold"/>
                <a:ea typeface="Canva Sans Bold"/>
                <a:cs typeface="Canva Sans Bold"/>
                <a:sym typeface="Canva Sans Bold"/>
              </a:rPr>
              <a:t>Red</a:t>
            </a:r>
            <a:r>
              <a:rPr lang="en-US" sz="2840" b="true">
                <a:solidFill>
                  <a:srgbClr val="1D668F"/>
                </a:solidFill>
                <a:latin typeface="Canva Sans Bold"/>
                <a:ea typeface="Canva Sans Bold"/>
                <a:cs typeface="Canva Sans Bold"/>
                <a:sym typeface="Canva Sans Bold"/>
              </a:rPr>
              <a:t> Flags</a:t>
            </a:r>
          </a:p>
          <a:p>
            <a:pPr algn="l" marL="613349" indent="-306675" lvl="1">
              <a:lnSpc>
                <a:spcPts val="5539"/>
              </a:lnSpc>
              <a:buFont typeface="Arial"/>
              <a:buChar char="•"/>
            </a:pPr>
            <a:r>
              <a:rPr lang="en-US" sz="2840">
                <a:solidFill>
                  <a:srgbClr val="1D668F"/>
                </a:solidFill>
                <a:latin typeface="Canva Sans"/>
                <a:ea typeface="Canva Sans"/>
                <a:cs typeface="Canva Sans"/>
                <a:sym typeface="Canva Sans"/>
              </a:rPr>
              <a:t>No species names</a:t>
            </a:r>
          </a:p>
          <a:p>
            <a:pPr algn="l" marL="613349" indent="-306675" lvl="1">
              <a:lnSpc>
                <a:spcPts val="5539"/>
              </a:lnSpc>
              <a:buFont typeface="Arial"/>
              <a:buChar char="•"/>
            </a:pPr>
            <a:r>
              <a:rPr lang="en-US" sz="2840">
                <a:solidFill>
                  <a:srgbClr val="1D668F"/>
                </a:solidFill>
                <a:latin typeface="Canva Sans"/>
                <a:ea typeface="Canva Sans"/>
                <a:cs typeface="Canva Sans"/>
                <a:sym typeface="Canva Sans"/>
              </a:rPr>
              <a:t>Treated or coated seed</a:t>
            </a:r>
          </a:p>
          <a:p>
            <a:pPr algn="l" marL="613349" indent="-306675" lvl="1">
              <a:lnSpc>
                <a:spcPts val="5539"/>
              </a:lnSpc>
              <a:buFont typeface="Arial"/>
              <a:buChar char="•"/>
            </a:pPr>
            <a:r>
              <a:rPr lang="en-US" sz="2840">
                <a:solidFill>
                  <a:srgbClr val="1D668F"/>
                </a:solidFill>
                <a:latin typeface="Canva Sans"/>
                <a:ea typeface="Canva Sans"/>
                <a:cs typeface="Canva Sans"/>
                <a:sym typeface="Canva Sans"/>
              </a:rPr>
              <a:t>“Wildflower mix” ambiguity</a:t>
            </a:r>
          </a:p>
          <a:p>
            <a:pPr algn="l">
              <a:lnSpc>
                <a:spcPts val="5539"/>
              </a:lnSpc>
            </a:pP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FFFDF0"/>
        </a:solidFill>
      </p:bgPr>
    </p:bg>
    <p:spTree>
      <p:nvGrpSpPr>
        <p:cNvPr id="1" name=""/>
        <p:cNvGrpSpPr/>
        <p:nvPr/>
      </p:nvGrpSpPr>
      <p:grpSpPr>
        <a:xfrm>
          <a:off x="0" y="0"/>
          <a:ext cx="0" cy="0"/>
          <a:chOff x="0" y="0"/>
          <a:chExt cx="0" cy="0"/>
        </a:xfrm>
      </p:grpSpPr>
      <p:grpSp>
        <p:nvGrpSpPr>
          <p:cNvPr name="Group 2" id="2"/>
          <p:cNvGrpSpPr/>
          <p:nvPr/>
        </p:nvGrpSpPr>
        <p:grpSpPr>
          <a:xfrm rot="0">
            <a:off x="6780668" y="1125432"/>
            <a:ext cx="11175544" cy="6037056"/>
            <a:chOff x="0" y="0"/>
            <a:chExt cx="14900725" cy="8049407"/>
          </a:xfrm>
        </p:grpSpPr>
        <p:sp>
          <p:nvSpPr>
            <p:cNvPr name="TextBox 3" id="3"/>
            <p:cNvSpPr txBox="true"/>
            <p:nvPr/>
          </p:nvSpPr>
          <p:spPr>
            <a:xfrm rot="0">
              <a:off x="0" y="38100"/>
              <a:ext cx="14900725" cy="1583267"/>
            </a:xfrm>
            <a:prstGeom prst="rect">
              <a:avLst/>
            </a:prstGeom>
          </p:spPr>
          <p:txBody>
            <a:bodyPr anchor="t" rtlCol="false" tIns="0" lIns="0" bIns="0" rIns="0">
              <a:spAutoFit/>
            </a:bodyPr>
            <a:lstStyle/>
            <a:p>
              <a:pPr algn="l" marL="0" indent="0" lvl="0">
                <a:lnSpc>
                  <a:spcPts val="8800"/>
                </a:lnSpc>
              </a:pPr>
              <a:r>
                <a:rPr lang="en-US" b="true" sz="8000">
                  <a:solidFill>
                    <a:srgbClr val="1D668F"/>
                  </a:solidFill>
                  <a:latin typeface="Drukaatie Burti Heavy"/>
                  <a:ea typeface="Drukaatie Burti Heavy"/>
                  <a:cs typeface="Drukaatie Burti Heavy"/>
                  <a:sym typeface="Drukaatie Burti Heavy"/>
                </a:rPr>
                <a:t>WHERE TO SOURCE</a:t>
              </a:r>
            </a:p>
          </p:txBody>
        </p:sp>
        <p:sp>
          <p:nvSpPr>
            <p:cNvPr name="TextBox 4" id="4"/>
            <p:cNvSpPr txBox="true"/>
            <p:nvPr/>
          </p:nvSpPr>
          <p:spPr>
            <a:xfrm rot="0">
              <a:off x="0" y="2796070"/>
              <a:ext cx="13328944" cy="5253338"/>
            </a:xfrm>
            <a:prstGeom prst="rect">
              <a:avLst/>
            </a:prstGeom>
          </p:spPr>
          <p:txBody>
            <a:bodyPr anchor="t" rtlCol="false" tIns="0" lIns="0" bIns="0" rIns="0">
              <a:spAutoFit/>
            </a:bodyPr>
            <a:lstStyle/>
            <a:p>
              <a:pPr algn="l" marL="606680" indent="-303340" lvl="1">
                <a:lnSpc>
                  <a:spcPts val="5367"/>
                </a:lnSpc>
                <a:buFont typeface="Arial"/>
                <a:buChar char="•"/>
              </a:pPr>
              <a:r>
                <a:rPr lang="en-US" sz="2810">
                  <a:solidFill>
                    <a:srgbClr val="1D668F"/>
                  </a:solidFill>
                  <a:latin typeface="Canva Sans"/>
                  <a:ea typeface="Canva Sans"/>
                  <a:cs typeface="Canva Sans"/>
                  <a:sym typeface="Canva Sans"/>
                </a:rPr>
                <a:t>When possible, it is always best to source locally</a:t>
              </a:r>
            </a:p>
            <a:p>
              <a:pPr algn="l" marL="606680" indent="-303340" lvl="1">
                <a:lnSpc>
                  <a:spcPts val="5367"/>
                </a:lnSpc>
                <a:buFont typeface="Arial"/>
                <a:buChar char="•"/>
              </a:pPr>
              <a:r>
                <a:rPr lang="en-US" sz="2810">
                  <a:solidFill>
                    <a:srgbClr val="1D668F"/>
                  </a:solidFill>
                  <a:latin typeface="Canva Sans"/>
                  <a:ea typeface="Canva Sans"/>
                  <a:cs typeface="Canva Sans"/>
                  <a:sym typeface="Canva Sans"/>
                </a:rPr>
                <a:t>Seed swaps / exchanges from reputable sources</a:t>
              </a:r>
            </a:p>
            <a:p>
              <a:pPr algn="l" marL="606680" indent="-303340" lvl="1">
                <a:lnSpc>
                  <a:spcPts val="5367"/>
                </a:lnSpc>
                <a:buFont typeface="Arial"/>
                <a:buChar char="•"/>
              </a:pPr>
              <a:r>
                <a:rPr lang="en-US" sz="2810">
                  <a:solidFill>
                    <a:srgbClr val="1D668F"/>
                  </a:solidFill>
                  <a:latin typeface="Canva Sans"/>
                  <a:ea typeface="Canva Sans"/>
                  <a:cs typeface="Canva Sans"/>
                  <a:sym typeface="Canva Sans"/>
                </a:rPr>
                <a:t>Offer to help with local gardens and conservation orgs</a:t>
              </a:r>
            </a:p>
            <a:p>
              <a:pPr algn="l" marL="606680" indent="-303340" lvl="1">
                <a:lnSpc>
                  <a:spcPts val="5367"/>
                </a:lnSpc>
                <a:buFont typeface="Arial"/>
                <a:buChar char="•"/>
              </a:pPr>
              <a:r>
                <a:rPr lang="en-US" sz="2810">
                  <a:solidFill>
                    <a:srgbClr val="1D668F"/>
                  </a:solidFill>
                  <a:latin typeface="Canva Sans"/>
                  <a:ea typeface="Canva Sans"/>
                  <a:cs typeface="Canva Sans"/>
                  <a:sym typeface="Canva Sans"/>
                </a:rPr>
                <a:t>Purchase plants / seeds from respected sellers</a:t>
              </a:r>
            </a:p>
            <a:p>
              <a:pPr algn="l" marL="606680" indent="-303340" lvl="1">
                <a:lnSpc>
                  <a:spcPts val="5367"/>
                </a:lnSpc>
                <a:buFont typeface="Arial"/>
                <a:buChar char="•"/>
              </a:pPr>
              <a:r>
                <a:rPr lang="en-US" sz="2810">
                  <a:solidFill>
                    <a:srgbClr val="1D668F"/>
                  </a:solidFill>
                  <a:latin typeface="Canva Sans"/>
                  <a:ea typeface="Canva Sans"/>
                  <a:cs typeface="Canva Sans"/>
                  <a:sym typeface="Canva Sans"/>
                </a:rPr>
                <a:t>collect from your own homegrown natives and share with others</a:t>
              </a:r>
            </a:p>
          </p:txBody>
        </p:sp>
      </p:grpSp>
      <p:sp>
        <p:nvSpPr>
          <p:cNvPr name="Freeform 5" id="5"/>
          <p:cNvSpPr/>
          <p:nvPr/>
        </p:nvSpPr>
        <p:spPr>
          <a:xfrm flipH="false" flipV="false" rot="1777414">
            <a:off x="-5612497" y="5298541"/>
            <a:ext cx="15733783" cy="12529813"/>
          </a:xfrm>
          <a:custGeom>
            <a:avLst/>
            <a:gdLst/>
            <a:ahLst/>
            <a:cxnLst/>
            <a:rect r="r" b="b" t="t" l="l"/>
            <a:pathLst>
              <a:path h="12529813" w="15733783">
                <a:moveTo>
                  <a:pt x="0" y="0"/>
                </a:moveTo>
                <a:lnTo>
                  <a:pt x="15733783" y="0"/>
                </a:lnTo>
                <a:lnTo>
                  <a:pt x="15733783" y="12529813"/>
                </a:lnTo>
                <a:lnTo>
                  <a:pt x="0" y="1252981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458052" y="1768077"/>
            <a:ext cx="8495523" cy="9143910"/>
          </a:xfrm>
          <a:custGeom>
            <a:avLst/>
            <a:gdLst/>
            <a:ahLst/>
            <a:cxnLst/>
            <a:rect r="r" b="b" t="t" l="l"/>
            <a:pathLst>
              <a:path h="9143910" w="8495523">
                <a:moveTo>
                  <a:pt x="0" y="0"/>
                </a:moveTo>
                <a:lnTo>
                  <a:pt x="8495523" y="0"/>
                </a:lnTo>
                <a:lnTo>
                  <a:pt x="8495523" y="9143910"/>
                </a:lnTo>
                <a:lnTo>
                  <a:pt x="0" y="914391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pic>
        <p:nvPicPr>
          <p:cNvPr name="Picture 7" id="7"/>
          <p:cNvPicPr>
            <a:picLocks noChangeAspect="true"/>
          </p:cNvPicPr>
          <p:nvPr/>
        </p:nvPicPr>
        <p:blipFill>
          <a:blip r:embed="rId6"/>
          <a:stretch>
            <a:fillRect/>
          </a:stretch>
        </p:blipFill>
        <p:spPr>
          <a:xfrm rot="0">
            <a:off x="15159737" y="7158737"/>
            <a:ext cx="2290433" cy="2290433"/>
          </a:xfrm>
          <a:prstGeom prst="rect">
            <a:avLst/>
          </a:prstGeom>
        </p:spPr>
      </p:pic>
      <p:sp>
        <p:nvSpPr>
          <p:cNvPr name="TextBox 8" id="8"/>
          <p:cNvSpPr txBox="true"/>
          <p:nvPr/>
        </p:nvSpPr>
        <p:spPr>
          <a:xfrm rot="0">
            <a:off x="11470035" y="7956608"/>
            <a:ext cx="3569940" cy="692150"/>
          </a:xfrm>
          <a:prstGeom prst="rect">
            <a:avLst/>
          </a:prstGeom>
        </p:spPr>
        <p:txBody>
          <a:bodyPr anchor="t" rtlCol="false" tIns="0" lIns="0" bIns="0" rIns="0">
            <a:spAutoFit/>
          </a:bodyPr>
          <a:lstStyle/>
          <a:p>
            <a:pPr algn="ctr">
              <a:lnSpc>
                <a:spcPts val="2799"/>
              </a:lnSpc>
            </a:pPr>
            <a:r>
              <a:rPr lang="en-US" sz="1999">
                <a:solidFill>
                  <a:srgbClr val="1D668F"/>
                </a:solidFill>
                <a:latin typeface="Canva Sans"/>
                <a:ea typeface="Canva Sans"/>
                <a:cs typeface="Canva Sans"/>
                <a:sym typeface="Canva Sans"/>
              </a:rPr>
              <a:t>scan this for a list of regional </a:t>
            </a:r>
          </a:p>
          <a:p>
            <a:pPr algn="ctr">
              <a:lnSpc>
                <a:spcPts val="2799"/>
              </a:lnSpc>
              <a:spcBef>
                <a:spcPct val="0"/>
              </a:spcBef>
            </a:pPr>
            <a:r>
              <a:rPr lang="en-US" sz="1999">
                <a:solidFill>
                  <a:srgbClr val="1D668F"/>
                </a:solidFill>
                <a:latin typeface="Canva Sans"/>
                <a:ea typeface="Canva Sans"/>
                <a:cs typeface="Canva Sans"/>
                <a:sym typeface="Canva Sans"/>
              </a:rPr>
              <a:t>native plant nurseries</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FFFDF0"/>
        </a:solidFill>
      </p:bgPr>
    </p:bg>
    <p:spTree>
      <p:nvGrpSpPr>
        <p:cNvPr id="1" name=""/>
        <p:cNvGrpSpPr/>
        <p:nvPr/>
      </p:nvGrpSpPr>
      <p:grpSpPr>
        <a:xfrm>
          <a:off x="0" y="0"/>
          <a:ext cx="0" cy="0"/>
          <a:chOff x="0" y="0"/>
          <a:chExt cx="0" cy="0"/>
        </a:xfrm>
      </p:grpSpPr>
      <p:sp>
        <p:nvSpPr>
          <p:cNvPr name="Freeform 2" id="2"/>
          <p:cNvSpPr/>
          <p:nvPr/>
        </p:nvSpPr>
        <p:spPr>
          <a:xfrm flipH="false" flipV="false" rot="0">
            <a:off x="15764482" y="856375"/>
            <a:ext cx="7132982" cy="9430625"/>
          </a:xfrm>
          <a:custGeom>
            <a:avLst/>
            <a:gdLst/>
            <a:ahLst/>
            <a:cxnLst/>
            <a:rect r="r" b="b" t="t" l="l"/>
            <a:pathLst>
              <a:path h="9430625" w="7132982">
                <a:moveTo>
                  <a:pt x="0" y="0"/>
                </a:moveTo>
                <a:lnTo>
                  <a:pt x="7132982" y="0"/>
                </a:lnTo>
                <a:lnTo>
                  <a:pt x="7132982" y="9430625"/>
                </a:lnTo>
                <a:lnTo>
                  <a:pt x="0" y="943062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false" rot="0">
            <a:off x="-1349236" y="3134100"/>
            <a:ext cx="7132982" cy="9430625"/>
          </a:xfrm>
          <a:custGeom>
            <a:avLst/>
            <a:gdLst/>
            <a:ahLst/>
            <a:cxnLst/>
            <a:rect r="r" b="b" t="t" l="l"/>
            <a:pathLst>
              <a:path h="9430625" w="7132982">
                <a:moveTo>
                  <a:pt x="7132982" y="0"/>
                </a:moveTo>
                <a:lnTo>
                  <a:pt x="0" y="0"/>
                </a:lnTo>
                <a:lnTo>
                  <a:pt x="0" y="9430625"/>
                </a:lnTo>
                <a:lnTo>
                  <a:pt x="7132982" y="9430625"/>
                </a:lnTo>
                <a:lnTo>
                  <a:pt x="7132982"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2523518" y="4056462"/>
            <a:ext cx="6252845" cy="5201838"/>
            <a:chOff x="0" y="0"/>
            <a:chExt cx="1646840" cy="1370031"/>
          </a:xfrm>
        </p:grpSpPr>
        <p:sp>
          <p:nvSpPr>
            <p:cNvPr name="Freeform 5" id="5"/>
            <p:cNvSpPr/>
            <p:nvPr/>
          </p:nvSpPr>
          <p:spPr>
            <a:xfrm flipH="false" flipV="false" rot="0">
              <a:off x="0" y="0"/>
              <a:ext cx="1646840" cy="1370031"/>
            </a:xfrm>
            <a:custGeom>
              <a:avLst/>
              <a:gdLst/>
              <a:ahLst/>
              <a:cxnLst/>
              <a:rect r="r" b="b" t="t" l="l"/>
              <a:pathLst>
                <a:path h="1370031" w="1646840">
                  <a:moveTo>
                    <a:pt x="63145" y="0"/>
                  </a:moveTo>
                  <a:lnTo>
                    <a:pt x="1583695" y="0"/>
                  </a:lnTo>
                  <a:cubicBezTo>
                    <a:pt x="1600442" y="0"/>
                    <a:pt x="1616503" y="6653"/>
                    <a:pt x="1628345" y="18495"/>
                  </a:cubicBezTo>
                  <a:cubicBezTo>
                    <a:pt x="1640187" y="30337"/>
                    <a:pt x="1646840" y="46398"/>
                    <a:pt x="1646840" y="63145"/>
                  </a:cubicBezTo>
                  <a:lnTo>
                    <a:pt x="1646840" y="1306886"/>
                  </a:lnTo>
                  <a:cubicBezTo>
                    <a:pt x="1646840" y="1323633"/>
                    <a:pt x="1640187" y="1339694"/>
                    <a:pt x="1628345" y="1351537"/>
                  </a:cubicBezTo>
                  <a:cubicBezTo>
                    <a:pt x="1616503" y="1363379"/>
                    <a:pt x="1600442" y="1370031"/>
                    <a:pt x="1583695" y="1370031"/>
                  </a:cubicBezTo>
                  <a:lnTo>
                    <a:pt x="63145" y="1370031"/>
                  </a:lnTo>
                  <a:cubicBezTo>
                    <a:pt x="46398" y="1370031"/>
                    <a:pt x="30337" y="1363379"/>
                    <a:pt x="18495" y="1351537"/>
                  </a:cubicBezTo>
                  <a:cubicBezTo>
                    <a:pt x="6653" y="1339694"/>
                    <a:pt x="0" y="1323633"/>
                    <a:pt x="0" y="1306886"/>
                  </a:cubicBezTo>
                  <a:lnTo>
                    <a:pt x="0" y="63145"/>
                  </a:lnTo>
                  <a:cubicBezTo>
                    <a:pt x="0" y="46398"/>
                    <a:pt x="6653" y="30337"/>
                    <a:pt x="18495" y="18495"/>
                  </a:cubicBezTo>
                  <a:cubicBezTo>
                    <a:pt x="30337" y="6653"/>
                    <a:pt x="46398" y="0"/>
                    <a:pt x="63145" y="0"/>
                  </a:cubicBezTo>
                  <a:close/>
                </a:path>
              </a:pathLst>
            </a:custGeom>
            <a:solidFill>
              <a:srgbClr val="8AB950"/>
            </a:solidFill>
            <a:ln cap="rnd">
              <a:noFill/>
              <a:prstDash val="solid"/>
              <a:round/>
            </a:ln>
          </p:spPr>
        </p:sp>
        <p:sp>
          <p:nvSpPr>
            <p:cNvPr name="TextBox 6" id="6"/>
            <p:cNvSpPr txBox="true"/>
            <p:nvPr/>
          </p:nvSpPr>
          <p:spPr>
            <a:xfrm>
              <a:off x="0" y="-38100"/>
              <a:ext cx="1646840" cy="1408131"/>
            </a:xfrm>
            <a:prstGeom prst="rect">
              <a:avLst/>
            </a:prstGeom>
          </p:spPr>
          <p:txBody>
            <a:bodyPr anchor="ctr" rtlCol="false" tIns="50800" lIns="50800" bIns="50800" rIns="50800"/>
            <a:lstStyle/>
            <a:p>
              <a:pPr algn="ctr">
                <a:lnSpc>
                  <a:spcPts val="2659"/>
                </a:lnSpc>
                <a:spcBef>
                  <a:spcPct val="0"/>
                </a:spcBef>
              </a:pPr>
            </a:p>
          </p:txBody>
        </p:sp>
      </p:grpSp>
      <p:sp>
        <p:nvSpPr>
          <p:cNvPr name="TextBox 7" id="7"/>
          <p:cNvSpPr txBox="true"/>
          <p:nvPr/>
        </p:nvSpPr>
        <p:spPr>
          <a:xfrm rot="0">
            <a:off x="3119826" y="6280974"/>
            <a:ext cx="5060228" cy="2334130"/>
          </a:xfrm>
          <a:prstGeom prst="rect">
            <a:avLst/>
          </a:prstGeom>
        </p:spPr>
        <p:txBody>
          <a:bodyPr anchor="t" rtlCol="false" tIns="0" lIns="0" bIns="0" rIns="0">
            <a:spAutoFit/>
          </a:bodyPr>
          <a:lstStyle/>
          <a:p>
            <a:pPr algn="ctr">
              <a:lnSpc>
                <a:spcPts val="3122"/>
              </a:lnSpc>
            </a:pPr>
            <a:r>
              <a:rPr lang="en-US" sz="2230">
                <a:solidFill>
                  <a:srgbClr val="FFF8F0"/>
                </a:solidFill>
                <a:latin typeface="Canva Sans"/>
                <a:ea typeface="Canva Sans"/>
                <a:cs typeface="Canva Sans"/>
                <a:sym typeface="Canva Sans"/>
              </a:rPr>
              <a:t>can be stored using traditional methods and may require little preparation before storage</a:t>
            </a:r>
          </a:p>
          <a:p>
            <a:pPr algn="ctr">
              <a:lnSpc>
                <a:spcPts val="3122"/>
              </a:lnSpc>
            </a:pPr>
          </a:p>
          <a:p>
            <a:pPr algn="ctr">
              <a:lnSpc>
                <a:spcPts val="3122"/>
              </a:lnSpc>
              <a:spcBef>
                <a:spcPct val="0"/>
              </a:spcBef>
            </a:pPr>
            <a:r>
              <a:rPr lang="en-US" sz="2230">
                <a:solidFill>
                  <a:srgbClr val="FFF8F0"/>
                </a:solidFill>
                <a:latin typeface="Canva Sans"/>
                <a:ea typeface="Canva Sans"/>
                <a:cs typeface="Canva Sans"/>
                <a:sym typeface="Canva Sans"/>
              </a:rPr>
              <a:t>Examples: dry seed, capsules, grasses etc. </a:t>
            </a:r>
          </a:p>
        </p:txBody>
      </p:sp>
      <p:sp>
        <p:nvSpPr>
          <p:cNvPr name="TextBox 8" id="8"/>
          <p:cNvSpPr txBox="true"/>
          <p:nvPr/>
        </p:nvSpPr>
        <p:spPr>
          <a:xfrm rot="0">
            <a:off x="1028700" y="2880116"/>
            <a:ext cx="16230600" cy="448310"/>
          </a:xfrm>
          <a:prstGeom prst="rect">
            <a:avLst/>
          </a:prstGeom>
        </p:spPr>
        <p:txBody>
          <a:bodyPr anchor="t" rtlCol="false" tIns="0" lIns="0" bIns="0" rIns="0">
            <a:spAutoFit/>
          </a:bodyPr>
          <a:lstStyle/>
          <a:p>
            <a:pPr algn="ctr">
              <a:lnSpc>
                <a:spcPts val="3640"/>
              </a:lnSpc>
              <a:spcBef>
                <a:spcPct val="0"/>
              </a:spcBef>
            </a:pPr>
            <a:r>
              <a:rPr lang="en-US" sz="2600">
                <a:solidFill>
                  <a:srgbClr val="1D668F"/>
                </a:solidFill>
                <a:latin typeface="Canva Sans"/>
                <a:ea typeface="Canva Sans"/>
                <a:cs typeface="Canva Sans"/>
                <a:sym typeface="Canva Sans"/>
              </a:rPr>
              <a:t>Seed types and seed cleaning and preparation methods</a:t>
            </a:r>
          </a:p>
        </p:txBody>
      </p:sp>
      <p:sp>
        <p:nvSpPr>
          <p:cNvPr name="TextBox 9" id="9"/>
          <p:cNvSpPr txBox="true"/>
          <p:nvPr/>
        </p:nvSpPr>
        <p:spPr>
          <a:xfrm rot="0">
            <a:off x="2523518" y="1128252"/>
            <a:ext cx="13240965" cy="1564645"/>
          </a:xfrm>
          <a:prstGeom prst="rect">
            <a:avLst/>
          </a:prstGeom>
        </p:spPr>
        <p:txBody>
          <a:bodyPr anchor="t" rtlCol="false" tIns="0" lIns="0" bIns="0" rIns="0">
            <a:spAutoFit/>
          </a:bodyPr>
          <a:lstStyle/>
          <a:p>
            <a:pPr algn="ctr">
              <a:lnSpc>
                <a:spcPts val="12459"/>
              </a:lnSpc>
              <a:spcBef>
                <a:spcPct val="0"/>
              </a:spcBef>
            </a:pPr>
            <a:r>
              <a:rPr lang="en-US" b="true" sz="8899">
                <a:solidFill>
                  <a:srgbClr val="1D668F"/>
                </a:solidFill>
                <a:latin typeface="Drukaatie Burti Heavy"/>
                <a:ea typeface="Drukaatie Burti Heavy"/>
                <a:cs typeface="Drukaatie Burti Heavy"/>
                <a:sym typeface="Drukaatie Burti Heavy"/>
              </a:rPr>
              <a:t>SEED PREPARATION</a:t>
            </a:r>
          </a:p>
        </p:txBody>
      </p:sp>
      <p:sp>
        <p:nvSpPr>
          <p:cNvPr name="TextBox 10" id="10"/>
          <p:cNvSpPr txBox="true"/>
          <p:nvPr/>
        </p:nvSpPr>
        <p:spPr>
          <a:xfrm rot="0">
            <a:off x="2657323" y="4181774"/>
            <a:ext cx="5985233" cy="1781485"/>
          </a:xfrm>
          <a:prstGeom prst="rect">
            <a:avLst/>
          </a:prstGeom>
        </p:spPr>
        <p:txBody>
          <a:bodyPr anchor="t" rtlCol="false" tIns="0" lIns="0" bIns="0" rIns="0">
            <a:spAutoFit/>
          </a:bodyPr>
          <a:lstStyle/>
          <a:p>
            <a:pPr algn="ctr">
              <a:lnSpc>
                <a:spcPts val="7032"/>
              </a:lnSpc>
              <a:spcBef>
                <a:spcPct val="0"/>
              </a:spcBef>
            </a:pPr>
            <a:r>
              <a:rPr lang="en-US" b="true" sz="5023">
                <a:solidFill>
                  <a:srgbClr val="FFF8F0"/>
                </a:solidFill>
                <a:latin typeface="Drukaatie Burti Bold"/>
                <a:ea typeface="Drukaatie Burti Bold"/>
                <a:cs typeface="Drukaatie Burti Bold"/>
                <a:sym typeface="Drukaatie Burti Bold"/>
              </a:rPr>
              <a:t>CONVENTIONAL  SEED</a:t>
            </a:r>
          </a:p>
        </p:txBody>
      </p:sp>
      <p:grpSp>
        <p:nvGrpSpPr>
          <p:cNvPr name="Group 11" id="11"/>
          <p:cNvGrpSpPr/>
          <p:nvPr/>
        </p:nvGrpSpPr>
        <p:grpSpPr>
          <a:xfrm rot="0">
            <a:off x="9277806" y="4056462"/>
            <a:ext cx="6486677" cy="5201838"/>
            <a:chOff x="0" y="0"/>
            <a:chExt cx="1708425" cy="1370031"/>
          </a:xfrm>
        </p:grpSpPr>
        <p:sp>
          <p:nvSpPr>
            <p:cNvPr name="Freeform 12" id="12"/>
            <p:cNvSpPr/>
            <p:nvPr/>
          </p:nvSpPr>
          <p:spPr>
            <a:xfrm flipH="false" flipV="false" rot="0">
              <a:off x="0" y="0"/>
              <a:ext cx="1708425" cy="1370031"/>
            </a:xfrm>
            <a:custGeom>
              <a:avLst/>
              <a:gdLst/>
              <a:ahLst/>
              <a:cxnLst/>
              <a:rect r="r" b="b" t="t" l="l"/>
              <a:pathLst>
                <a:path h="1370031" w="1708425">
                  <a:moveTo>
                    <a:pt x="60869" y="0"/>
                  </a:moveTo>
                  <a:lnTo>
                    <a:pt x="1647556" y="0"/>
                  </a:lnTo>
                  <a:cubicBezTo>
                    <a:pt x="1681173" y="0"/>
                    <a:pt x="1708425" y="27252"/>
                    <a:pt x="1708425" y="60869"/>
                  </a:cubicBezTo>
                  <a:lnTo>
                    <a:pt x="1708425" y="1309162"/>
                  </a:lnTo>
                  <a:cubicBezTo>
                    <a:pt x="1708425" y="1342779"/>
                    <a:pt x="1681173" y="1370031"/>
                    <a:pt x="1647556" y="1370031"/>
                  </a:cubicBezTo>
                  <a:lnTo>
                    <a:pt x="60869" y="1370031"/>
                  </a:lnTo>
                  <a:cubicBezTo>
                    <a:pt x="44726" y="1370031"/>
                    <a:pt x="29243" y="1363618"/>
                    <a:pt x="17828" y="1352203"/>
                  </a:cubicBezTo>
                  <a:cubicBezTo>
                    <a:pt x="6413" y="1340788"/>
                    <a:pt x="0" y="1325306"/>
                    <a:pt x="0" y="1309162"/>
                  </a:cubicBezTo>
                  <a:lnTo>
                    <a:pt x="0" y="60869"/>
                  </a:lnTo>
                  <a:cubicBezTo>
                    <a:pt x="0" y="27252"/>
                    <a:pt x="27252" y="0"/>
                    <a:pt x="60869" y="0"/>
                  </a:cubicBezTo>
                  <a:close/>
                </a:path>
              </a:pathLst>
            </a:custGeom>
            <a:solidFill>
              <a:srgbClr val="8AB950"/>
            </a:solidFill>
            <a:ln cap="rnd">
              <a:noFill/>
              <a:prstDash val="solid"/>
              <a:round/>
            </a:ln>
          </p:spPr>
        </p:sp>
        <p:sp>
          <p:nvSpPr>
            <p:cNvPr name="TextBox 13" id="13"/>
            <p:cNvSpPr txBox="true"/>
            <p:nvPr/>
          </p:nvSpPr>
          <p:spPr>
            <a:xfrm>
              <a:off x="0" y="-38100"/>
              <a:ext cx="1708425" cy="1408131"/>
            </a:xfrm>
            <a:prstGeom prst="rect">
              <a:avLst/>
            </a:prstGeom>
          </p:spPr>
          <p:txBody>
            <a:bodyPr anchor="ctr" rtlCol="false" tIns="50800" lIns="50800" bIns="50800" rIns="50800"/>
            <a:lstStyle/>
            <a:p>
              <a:pPr algn="ctr">
                <a:lnSpc>
                  <a:spcPts val="2659"/>
                </a:lnSpc>
                <a:spcBef>
                  <a:spcPct val="0"/>
                </a:spcBef>
              </a:pPr>
            </a:p>
          </p:txBody>
        </p:sp>
      </p:grpSp>
      <p:sp>
        <p:nvSpPr>
          <p:cNvPr name="TextBox 14" id="14"/>
          <p:cNvSpPr txBox="true"/>
          <p:nvPr/>
        </p:nvSpPr>
        <p:spPr>
          <a:xfrm rot="0">
            <a:off x="9991030" y="6163284"/>
            <a:ext cx="5060228" cy="2724655"/>
          </a:xfrm>
          <a:prstGeom prst="rect">
            <a:avLst/>
          </a:prstGeom>
        </p:spPr>
        <p:txBody>
          <a:bodyPr anchor="t" rtlCol="false" tIns="0" lIns="0" bIns="0" rIns="0">
            <a:spAutoFit/>
          </a:bodyPr>
          <a:lstStyle/>
          <a:p>
            <a:pPr algn="ctr">
              <a:lnSpc>
                <a:spcPts val="3122"/>
              </a:lnSpc>
            </a:pPr>
            <a:r>
              <a:rPr lang="en-US" sz="2230">
                <a:solidFill>
                  <a:srgbClr val="FFF8F0"/>
                </a:solidFill>
                <a:latin typeface="Canva Sans"/>
                <a:ea typeface="Canva Sans"/>
                <a:cs typeface="Canva Sans"/>
                <a:sym typeface="Canva Sans"/>
              </a:rPr>
              <a:t>can be difficult to store using traditional methods, may need cryo or special humidity and temperature requirements to last</a:t>
            </a:r>
          </a:p>
          <a:p>
            <a:pPr algn="ctr">
              <a:lnSpc>
                <a:spcPts val="3122"/>
              </a:lnSpc>
            </a:pPr>
          </a:p>
          <a:p>
            <a:pPr algn="ctr">
              <a:lnSpc>
                <a:spcPts val="3122"/>
              </a:lnSpc>
              <a:spcBef>
                <a:spcPct val="0"/>
              </a:spcBef>
            </a:pPr>
            <a:r>
              <a:rPr lang="en-US" sz="2230">
                <a:solidFill>
                  <a:srgbClr val="FFF8F0"/>
                </a:solidFill>
                <a:latin typeface="Canva Sans"/>
                <a:ea typeface="Canva Sans"/>
                <a:cs typeface="Canva Sans"/>
                <a:sym typeface="Canva Sans"/>
              </a:rPr>
              <a:t>Examples: berries, hips, drupes,  orchids, carnivorous plants, etc</a:t>
            </a:r>
          </a:p>
        </p:txBody>
      </p:sp>
      <p:sp>
        <p:nvSpPr>
          <p:cNvPr name="TextBox 15" id="15"/>
          <p:cNvSpPr txBox="true"/>
          <p:nvPr/>
        </p:nvSpPr>
        <p:spPr>
          <a:xfrm rot="0">
            <a:off x="9667726" y="4181774"/>
            <a:ext cx="5706836" cy="1781485"/>
          </a:xfrm>
          <a:prstGeom prst="rect">
            <a:avLst/>
          </a:prstGeom>
        </p:spPr>
        <p:txBody>
          <a:bodyPr anchor="t" rtlCol="false" tIns="0" lIns="0" bIns="0" rIns="0">
            <a:spAutoFit/>
          </a:bodyPr>
          <a:lstStyle/>
          <a:p>
            <a:pPr algn="ctr">
              <a:lnSpc>
                <a:spcPts val="7032"/>
              </a:lnSpc>
              <a:spcBef>
                <a:spcPct val="0"/>
              </a:spcBef>
            </a:pPr>
            <a:r>
              <a:rPr lang="en-US" b="true" sz="5023">
                <a:solidFill>
                  <a:srgbClr val="FFF8F0"/>
                </a:solidFill>
                <a:latin typeface="Drukaatie Burti Bold"/>
                <a:ea typeface="Drukaatie Burti Bold"/>
                <a:cs typeface="Drukaatie Burti Bold"/>
                <a:sym typeface="Drukaatie Burti Bold"/>
              </a:rPr>
              <a:t>UNCONVENTIONAL  SEED</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FFFDF0"/>
        </a:solidFill>
      </p:bgPr>
    </p:bg>
    <p:spTree>
      <p:nvGrpSpPr>
        <p:cNvPr id="1" name=""/>
        <p:cNvGrpSpPr/>
        <p:nvPr/>
      </p:nvGrpSpPr>
      <p:grpSpPr>
        <a:xfrm>
          <a:off x="0" y="0"/>
          <a:ext cx="0" cy="0"/>
          <a:chOff x="0" y="0"/>
          <a:chExt cx="0" cy="0"/>
        </a:xfrm>
      </p:grpSpPr>
      <p:sp>
        <p:nvSpPr>
          <p:cNvPr name="Freeform 2" id="2"/>
          <p:cNvSpPr/>
          <p:nvPr/>
        </p:nvSpPr>
        <p:spPr>
          <a:xfrm flipH="false" flipV="false" rot="1395274">
            <a:off x="11783264" y="4897384"/>
            <a:ext cx="10952073" cy="8721833"/>
          </a:xfrm>
          <a:custGeom>
            <a:avLst/>
            <a:gdLst/>
            <a:ahLst/>
            <a:cxnLst/>
            <a:rect r="r" b="b" t="t" l="l"/>
            <a:pathLst>
              <a:path h="8721833" w="10952073">
                <a:moveTo>
                  <a:pt x="0" y="0"/>
                </a:moveTo>
                <a:lnTo>
                  <a:pt x="10952072" y="0"/>
                </a:lnTo>
                <a:lnTo>
                  <a:pt x="10952072" y="8721832"/>
                </a:lnTo>
                <a:lnTo>
                  <a:pt x="0" y="872183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true" flipV="false" rot="0">
            <a:off x="11191090" y="7202120"/>
            <a:ext cx="1908333" cy="2591963"/>
          </a:xfrm>
          <a:custGeom>
            <a:avLst/>
            <a:gdLst/>
            <a:ahLst/>
            <a:cxnLst/>
            <a:rect r="r" b="b" t="t" l="l"/>
            <a:pathLst>
              <a:path h="2591963" w="1908333">
                <a:moveTo>
                  <a:pt x="1908333" y="0"/>
                </a:moveTo>
                <a:lnTo>
                  <a:pt x="0" y="0"/>
                </a:lnTo>
                <a:lnTo>
                  <a:pt x="0" y="2591963"/>
                </a:lnTo>
                <a:lnTo>
                  <a:pt x="1908333" y="2591963"/>
                </a:lnTo>
                <a:lnTo>
                  <a:pt x="1908333" y="0"/>
                </a:lnTo>
                <a:close/>
              </a:path>
            </a:pathLst>
          </a:custGeom>
          <a:blipFill>
            <a:blip r:embed="rId5"/>
            <a:stretch>
              <a:fillRect l="0" t="0" r="0" b="0"/>
            </a:stretch>
          </a:blipFill>
        </p:spPr>
      </p:sp>
      <p:sp>
        <p:nvSpPr>
          <p:cNvPr name="Freeform 4" id="4"/>
          <p:cNvSpPr/>
          <p:nvPr/>
        </p:nvSpPr>
        <p:spPr>
          <a:xfrm flipH="false" flipV="false" rot="0">
            <a:off x="11762890" y="4073069"/>
            <a:ext cx="6602563" cy="5721014"/>
          </a:xfrm>
          <a:custGeom>
            <a:avLst/>
            <a:gdLst/>
            <a:ahLst/>
            <a:cxnLst/>
            <a:rect r="r" b="b" t="t" l="l"/>
            <a:pathLst>
              <a:path h="5721014" w="6602563">
                <a:moveTo>
                  <a:pt x="0" y="0"/>
                </a:moveTo>
                <a:lnTo>
                  <a:pt x="6602564" y="0"/>
                </a:lnTo>
                <a:lnTo>
                  <a:pt x="6602564" y="5721014"/>
                </a:lnTo>
                <a:lnTo>
                  <a:pt x="0" y="5721014"/>
                </a:lnTo>
                <a:lnTo>
                  <a:pt x="0" y="0"/>
                </a:lnTo>
                <a:close/>
              </a:path>
            </a:pathLst>
          </a:custGeom>
          <a:blipFill>
            <a:blip r:embed="rId6"/>
            <a:stretch>
              <a:fillRect l="-6458" t="-76" r="0" b="0"/>
            </a:stretch>
          </a:blipFill>
        </p:spPr>
      </p:sp>
      <p:sp>
        <p:nvSpPr>
          <p:cNvPr name="TextBox 5" id="5"/>
          <p:cNvSpPr txBox="true"/>
          <p:nvPr/>
        </p:nvSpPr>
        <p:spPr>
          <a:xfrm rot="0">
            <a:off x="1028700" y="1066800"/>
            <a:ext cx="10217329" cy="1177925"/>
          </a:xfrm>
          <a:prstGeom prst="rect">
            <a:avLst/>
          </a:prstGeom>
        </p:spPr>
        <p:txBody>
          <a:bodyPr anchor="t" rtlCol="false" tIns="0" lIns="0" bIns="0" rIns="0">
            <a:spAutoFit/>
          </a:bodyPr>
          <a:lstStyle/>
          <a:p>
            <a:pPr algn="l" marL="0" indent="0" lvl="0">
              <a:lnSpc>
                <a:spcPts val="8800"/>
              </a:lnSpc>
            </a:pPr>
            <a:r>
              <a:rPr lang="en-US" b="true" sz="8000">
                <a:solidFill>
                  <a:srgbClr val="1D668F"/>
                </a:solidFill>
                <a:latin typeface="Drukaatie Burti Heavy"/>
                <a:ea typeface="Drukaatie Burti Heavy"/>
                <a:cs typeface="Drukaatie Burti Heavy"/>
                <a:sym typeface="Drukaatie Burti Heavy"/>
              </a:rPr>
              <a:t>SEED STORAGE</a:t>
            </a:r>
          </a:p>
        </p:txBody>
      </p:sp>
      <p:sp>
        <p:nvSpPr>
          <p:cNvPr name="TextBox 6" id="6"/>
          <p:cNvSpPr txBox="true"/>
          <p:nvPr/>
        </p:nvSpPr>
        <p:spPr>
          <a:xfrm rot="0">
            <a:off x="1688470" y="2494367"/>
            <a:ext cx="10217329" cy="7299716"/>
          </a:xfrm>
          <a:prstGeom prst="rect">
            <a:avLst/>
          </a:prstGeom>
        </p:spPr>
        <p:txBody>
          <a:bodyPr anchor="t" rtlCol="false" tIns="0" lIns="0" bIns="0" rIns="0">
            <a:spAutoFit/>
          </a:bodyPr>
          <a:lstStyle/>
          <a:p>
            <a:pPr algn="l" marL="0" indent="0" lvl="0">
              <a:lnSpc>
                <a:spcPts val="3934"/>
              </a:lnSpc>
            </a:pPr>
            <a:r>
              <a:rPr lang="en-US" b="true" sz="2810">
                <a:solidFill>
                  <a:srgbClr val="1D668F"/>
                </a:solidFill>
                <a:latin typeface="Canva Sans Bold"/>
                <a:ea typeface="Canva Sans Bold"/>
                <a:cs typeface="Canva Sans Bold"/>
                <a:sym typeface="Canva Sans Bold"/>
              </a:rPr>
              <a:t>The Storage Triangle</a:t>
            </a:r>
          </a:p>
          <a:p>
            <a:pPr algn="l" marL="606680" indent="-303340" lvl="1">
              <a:lnSpc>
                <a:spcPts val="3934"/>
              </a:lnSpc>
              <a:buFont typeface="Arial"/>
              <a:buChar char="•"/>
            </a:pPr>
            <a:r>
              <a:rPr lang="en-US" sz="2810">
                <a:solidFill>
                  <a:srgbClr val="1D668F"/>
                </a:solidFill>
                <a:latin typeface="Canva Sans"/>
                <a:ea typeface="Canva Sans"/>
                <a:cs typeface="Canva Sans"/>
                <a:sym typeface="Canva Sans"/>
              </a:rPr>
              <a:t>Temperature: cool is better</a:t>
            </a:r>
          </a:p>
          <a:p>
            <a:pPr algn="l" marL="606680" indent="-303340" lvl="1">
              <a:lnSpc>
                <a:spcPts val="3934"/>
              </a:lnSpc>
              <a:buFont typeface="Arial"/>
              <a:buChar char="•"/>
            </a:pPr>
            <a:r>
              <a:rPr lang="en-US" sz="2810">
                <a:solidFill>
                  <a:srgbClr val="1D668F"/>
                </a:solidFill>
                <a:latin typeface="Canva Sans"/>
                <a:ea typeface="Canva Sans"/>
                <a:cs typeface="Canva Sans"/>
                <a:sym typeface="Canva Sans"/>
              </a:rPr>
              <a:t>Humidity: dry (but not desiccated for all species)</a:t>
            </a:r>
          </a:p>
          <a:p>
            <a:pPr algn="l" marL="606680" indent="-303340" lvl="1">
              <a:lnSpc>
                <a:spcPts val="3934"/>
              </a:lnSpc>
              <a:buFont typeface="Arial"/>
              <a:buChar char="•"/>
            </a:pPr>
            <a:r>
              <a:rPr lang="en-US" sz="2810">
                <a:solidFill>
                  <a:srgbClr val="1D668F"/>
                </a:solidFill>
                <a:latin typeface="Canva Sans"/>
                <a:ea typeface="Canva Sans"/>
                <a:cs typeface="Canva Sans"/>
                <a:sym typeface="Canva Sans"/>
              </a:rPr>
              <a:t>Time: viability varies by species</a:t>
            </a:r>
          </a:p>
          <a:p>
            <a:pPr algn="l">
              <a:lnSpc>
                <a:spcPts val="3934"/>
              </a:lnSpc>
            </a:pPr>
          </a:p>
          <a:p>
            <a:pPr algn="l" marL="0" indent="0" lvl="0">
              <a:lnSpc>
                <a:spcPts val="3934"/>
              </a:lnSpc>
            </a:pPr>
            <a:r>
              <a:rPr lang="en-US" b="true" sz="2810">
                <a:solidFill>
                  <a:srgbClr val="1D668F"/>
                </a:solidFill>
                <a:latin typeface="Canva Sans Bold"/>
                <a:ea typeface="Canva Sans Bold"/>
                <a:cs typeface="Canva Sans Bold"/>
                <a:sym typeface="Canva Sans Bold"/>
              </a:rPr>
              <a:t>Common Problems</a:t>
            </a:r>
          </a:p>
          <a:p>
            <a:pPr algn="l" marL="606680" indent="-303340" lvl="1">
              <a:lnSpc>
                <a:spcPts val="3934"/>
              </a:lnSpc>
              <a:buFont typeface="Arial"/>
              <a:buChar char="•"/>
            </a:pPr>
            <a:r>
              <a:rPr lang="en-US" sz="2810">
                <a:solidFill>
                  <a:srgbClr val="1D668F"/>
                </a:solidFill>
                <a:latin typeface="Canva Sans"/>
                <a:ea typeface="Canva Sans"/>
                <a:cs typeface="Canva Sans"/>
                <a:sym typeface="Canva Sans"/>
              </a:rPr>
              <a:t>Mold/fungal growth</a:t>
            </a:r>
          </a:p>
          <a:p>
            <a:pPr algn="l" marL="606680" indent="-303340" lvl="1">
              <a:lnSpc>
                <a:spcPts val="3934"/>
              </a:lnSpc>
              <a:buFont typeface="Arial"/>
              <a:buChar char="•"/>
            </a:pPr>
            <a:r>
              <a:rPr lang="en-US" sz="2810">
                <a:solidFill>
                  <a:srgbClr val="1D668F"/>
                </a:solidFill>
                <a:latin typeface="Canva Sans"/>
                <a:ea typeface="Canva Sans"/>
                <a:cs typeface="Canva Sans"/>
                <a:sym typeface="Canva Sans"/>
              </a:rPr>
              <a:t>Loss of viability</a:t>
            </a:r>
          </a:p>
          <a:p>
            <a:pPr algn="l">
              <a:lnSpc>
                <a:spcPts val="3934"/>
              </a:lnSpc>
            </a:pPr>
          </a:p>
          <a:p>
            <a:pPr algn="l" marL="0" indent="0" lvl="0">
              <a:lnSpc>
                <a:spcPts val="3934"/>
              </a:lnSpc>
            </a:pPr>
            <a:r>
              <a:rPr lang="en-US" b="true" sz="2810">
                <a:solidFill>
                  <a:srgbClr val="1D668F"/>
                </a:solidFill>
                <a:latin typeface="Canva Sans Bold"/>
                <a:ea typeface="Canva Sans Bold"/>
                <a:cs typeface="Canva Sans Bold"/>
                <a:sym typeface="Canva Sans Bold"/>
              </a:rPr>
              <a:t>Storage Tips</a:t>
            </a:r>
          </a:p>
          <a:p>
            <a:pPr algn="l" marL="606680" indent="-303340" lvl="1">
              <a:lnSpc>
                <a:spcPts val="3934"/>
              </a:lnSpc>
              <a:buFont typeface="Arial"/>
              <a:buChar char="•"/>
            </a:pPr>
            <a:r>
              <a:rPr lang="en-US" sz="2810">
                <a:solidFill>
                  <a:srgbClr val="1D668F"/>
                </a:solidFill>
                <a:latin typeface="Canva Sans"/>
                <a:ea typeface="Canva Sans"/>
                <a:cs typeface="Canva Sans"/>
                <a:sym typeface="Canva Sans"/>
              </a:rPr>
              <a:t>Paper envelopes for dry seed</a:t>
            </a:r>
          </a:p>
          <a:p>
            <a:pPr algn="l" marL="606680" indent="-303340" lvl="1">
              <a:lnSpc>
                <a:spcPts val="3934"/>
              </a:lnSpc>
              <a:buFont typeface="Arial"/>
              <a:buChar char="•"/>
            </a:pPr>
            <a:r>
              <a:rPr lang="en-US" sz="2810">
                <a:solidFill>
                  <a:srgbClr val="1D668F"/>
                </a:solidFill>
                <a:latin typeface="Canva Sans"/>
                <a:ea typeface="Canva Sans"/>
                <a:cs typeface="Canva Sans"/>
                <a:sym typeface="Canva Sans"/>
              </a:rPr>
              <a:t>Airtight containers with desiccant</a:t>
            </a:r>
          </a:p>
          <a:p>
            <a:pPr algn="l" marL="606680" indent="-303340" lvl="1">
              <a:lnSpc>
                <a:spcPts val="3934"/>
              </a:lnSpc>
              <a:buFont typeface="Arial"/>
              <a:buChar char="•"/>
            </a:pPr>
            <a:r>
              <a:rPr lang="en-US" sz="2810">
                <a:solidFill>
                  <a:srgbClr val="1D668F"/>
                </a:solidFill>
                <a:latin typeface="Canva Sans"/>
                <a:ea typeface="Canva Sans"/>
                <a:cs typeface="Canva Sans"/>
                <a:sym typeface="Canva Sans"/>
              </a:rPr>
              <a:t>Refrigeration when appropriate</a:t>
            </a:r>
          </a:p>
          <a:p>
            <a:pPr algn="l" marL="0" indent="0" lvl="0">
              <a:lnSpc>
                <a:spcPts val="3934"/>
              </a:lnSpc>
            </a:pPr>
          </a:p>
          <a:p>
            <a:pPr algn="l" marL="0" indent="0" lvl="0">
              <a:lnSpc>
                <a:spcPts val="3022"/>
              </a:lnSpc>
            </a:pP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FFFDF0"/>
        </a:solidFill>
      </p:bgPr>
    </p:bg>
    <p:spTree>
      <p:nvGrpSpPr>
        <p:cNvPr id="1" name=""/>
        <p:cNvGrpSpPr/>
        <p:nvPr/>
      </p:nvGrpSpPr>
      <p:grpSpPr>
        <a:xfrm>
          <a:off x="0" y="0"/>
          <a:ext cx="0" cy="0"/>
          <a:chOff x="0" y="0"/>
          <a:chExt cx="0" cy="0"/>
        </a:xfrm>
      </p:grpSpPr>
      <p:sp>
        <p:nvSpPr>
          <p:cNvPr name="Freeform 2" id="2"/>
          <p:cNvSpPr/>
          <p:nvPr/>
        </p:nvSpPr>
        <p:spPr>
          <a:xfrm flipH="false" flipV="false" rot="-6372108">
            <a:off x="10265565" y="-3749510"/>
            <a:ext cx="15108406" cy="12031786"/>
          </a:xfrm>
          <a:custGeom>
            <a:avLst/>
            <a:gdLst/>
            <a:ahLst/>
            <a:cxnLst/>
            <a:rect r="r" b="b" t="t" l="l"/>
            <a:pathLst>
              <a:path h="12031786" w="15108406">
                <a:moveTo>
                  <a:pt x="0" y="0"/>
                </a:moveTo>
                <a:lnTo>
                  <a:pt x="15108406" y="0"/>
                </a:lnTo>
                <a:lnTo>
                  <a:pt x="15108406" y="12031785"/>
                </a:lnTo>
                <a:lnTo>
                  <a:pt x="0" y="1203178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3" id="3"/>
          <p:cNvGrpSpPr/>
          <p:nvPr/>
        </p:nvGrpSpPr>
        <p:grpSpPr>
          <a:xfrm rot="0">
            <a:off x="1728400" y="865407"/>
            <a:ext cx="11255312" cy="8556187"/>
            <a:chOff x="0" y="0"/>
            <a:chExt cx="15007082" cy="11408249"/>
          </a:xfrm>
        </p:grpSpPr>
        <p:sp>
          <p:nvSpPr>
            <p:cNvPr name="TextBox 4" id="4"/>
            <p:cNvSpPr txBox="true"/>
            <p:nvPr/>
          </p:nvSpPr>
          <p:spPr>
            <a:xfrm rot="0">
              <a:off x="0" y="38100"/>
              <a:ext cx="15007082" cy="3069167"/>
            </a:xfrm>
            <a:prstGeom prst="rect">
              <a:avLst/>
            </a:prstGeom>
          </p:spPr>
          <p:txBody>
            <a:bodyPr anchor="t" rtlCol="false" tIns="0" lIns="0" bIns="0" rIns="0">
              <a:spAutoFit/>
            </a:bodyPr>
            <a:lstStyle/>
            <a:p>
              <a:pPr algn="l" marL="0" indent="0" lvl="0">
                <a:lnSpc>
                  <a:spcPts val="8800"/>
                </a:lnSpc>
              </a:pPr>
              <a:r>
                <a:rPr lang="en-US" b="true" sz="8000">
                  <a:solidFill>
                    <a:srgbClr val="1D668F"/>
                  </a:solidFill>
                  <a:latin typeface="Drukaatie Burti Heavy"/>
                  <a:ea typeface="Drukaatie Burti Heavy"/>
                  <a:cs typeface="Drukaatie Burti Heavy"/>
                  <a:sym typeface="Drukaatie Burti Heavy"/>
                </a:rPr>
                <a:t>DORMANCY &amp; STRATIFICATION</a:t>
              </a:r>
            </a:p>
          </p:txBody>
        </p:sp>
        <p:sp>
          <p:nvSpPr>
            <p:cNvPr name="TextBox 5" id="5"/>
            <p:cNvSpPr txBox="true"/>
            <p:nvPr/>
          </p:nvSpPr>
          <p:spPr>
            <a:xfrm rot="0">
              <a:off x="0" y="3672370"/>
              <a:ext cx="13911496" cy="7735879"/>
            </a:xfrm>
            <a:prstGeom prst="rect">
              <a:avLst/>
            </a:prstGeom>
          </p:spPr>
          <p:txBody>
            <a:bodyPr anchor="t" rtlCol="false" tIns="0" lIns="0" bIns="0" rIns="0">
              <a:spAutoFit/>
            </a:bodyPr>
            <a:lstStyle/>
            <a:p>
              <a:pPr algn="l" marL="0" indent="0" lvl="0">
                <a:lnSpc>
                  <a:spcPts val="3934"/>
                </a:lnSpc>
              </a:pPr>
              <a:r>
                <a:rPr lang="en-US" sz="2810">
                  <a:solidFill>
                    <a:srgbClr val="1D668F"/>
                  </a:solidFill>
                  <a:latin typeface="Canva Sans"/>
                  <a:ea typeface="Canva Sans"/>
                  <a:cs typeface="Canva Sans"/>
                  <a:sym typeface="Canva Sans"/>
                </a:rPr>
                <a:t>Types of Dormancy</a:t>
              </a:r>
            </a:p>
            <a:p>
              <a:pPr algn="l" marL="606680" indent="-303340" lvl="1">
                <a:lnSpc>
                  <a:spcPts val="3934"/>
                </a:lnSpc>
                <a:buFont typeface="Arial"/>
                <a:buChar char="•"/>
              </a:pPr>
              <a:r>
                <a:rPr lang="en-US" sz="2810">
                  <a:solidFill>
                    <a:srgbClr val="1D668F"/>
                  </a:solidFill>
                  <a:latin typeface="Canva Sans"/>
                  <a:ea typeface="Canva Sans"/>
                  <a:cs typeface="Canva Sans"/>
                  <a:sym typeface="Canva Sans"/>
                </a:rPr>
                <a:t>Physical dormancy (hard seed coats)</a:t>
              </a:r>
            </a:p>
            <a:p>
              <a:pPr algn="l" marL="606680" indent="-303340" lvl="1">
                <a:lnSpc>
                  <a:spcPts val="3934"/>
                </a:lnSpc>
                <a:buFont typeface="Arial"/>
                <a:buChar char="•"/>
              </a:pPr>
              <a:r>
                <a:rPr lang="en-US" sz="2810">
                  <a:solidFill>
                    <a:srgbClr val="1D668F"/>
                  </a:solidFill>
                  <a:latin typeface="Canva Sans"/>
                  <a:ea typeface="Canva Sans"/>
                  <a:cs typeface="Canva Sans"/>
                  <a:sym typeface="Canva Sans"/>
                </a:rPr>
                <a:t>Physiological dormancy</a:t>
              </a:r>
            </a:p>
            <a:p>
              <a:pPr algn="l" marL="606680" indent="-303340" lvl="1">
                <a:lnSpc>
                  <a:spcPts val="3934"/>
                </a:lnSpc>
                <a:buFont typeface="Arial"/>
                <a:buChar char="•"/>
              </a:pPr>
              <a:r>
                <a:rPr lang="en-US" sz="2810">
                  <a:solidFill>
                    <a:srgbClr val="1D668F"/>
                  </a:solidFill>
                  <a:latin typeface="Canva Sans"/>
                  <a:ea typeface="Canva Sans"/>
                  <a:cs typeface="Canva Sans"/>
                  <a:sym typeface="Canva Sans"/>
                </a:rPr>
                <a:t>Double dormancy (warm + cold cycles)</a:t>
              </a:r>
            </a:p>
            <a:p>
              <a:pPr algn="l">
                <a:lnSpc>
                  <a:spcPts val="3934"/>
                </a:lnSpc>
              </a:pPr>
            </a:p>
            <a:p>
              <a:pPr algn="l" marL="0" indent="0" lvl="0">
                <a:lnSpc>
                  <a:spcPts val="3934"/>
                </a:lnSpc>
              </a:pPr>
              <a:r>
                <a:rPr lang="en-US" b="true" sz="2810">
                  <a:solidFill>
                    <a:srgbClr val="1D668F"/>
                  </a:solidFill>
                  <a:latin typeface="Canva Sans Bold"/>
                  <a:ea typeface="Canva Sans Bold"/>
                  <a:cs typeface="Canva Sans Bold"/>
                  <a:sym typeface="Canva Sans Bold"/>
                </a:rPr>
                <a:t>Stratification Methods</a:t>
              </a:r>
            </a:p>
            <a:p>
              <a:pPr algn="l" marL="606680" indent="-303340" lvl="1">
                <a:lnSpc>
                  <a:spcPts val="3934"/>
                </a:lnSpc>
                <a:buFont typeface="Arial"/>
                <a:buChar char="•"/>
              </a:pPr>
              <a:r>
                <a:rPr lang="en-US" sz="2810">
                  <a:solidFill>
                    <a:srgbClr val="1D668F"/>
                  </a:solidFill>
                  <a:latin typeface="Canva Sans"/>
                  <a:ea typeface="Canva Sans"/>
                  <a:cs typeface="Canva Sans"/>
                  <a:sym typeface="Canva Sans"/>
                </a:rPr>
                <a:t>Natural (winter sowing!)</a:t>
              </a:r>
            </a:p>
            <a:p>
              <a:pPr algn="l" marL="606680" indent="-303340" lvl="1">
                <a:lnSpc>
                  <a:spcPts val="3934"/>
                </a:lnSpc>
                <a:buFont typeface="Arial"/>
                <a:buChar char="•"/>
              </a:pPr>
              <a:r>
                <a:rPr lang="en-US" sz="2810">
                  <a:solidFill>
                    <a:srgbClr val="1D668F"/>
                  </a:solidFill>
                  <a:latin typeface="Canva Sans"/>
                  <a:ea typeface="Canva Sans"/>
                  <a:cs typeface="Canva Sans"/>
                  <a:sym typeface="Canva Sans"/>
                </a:rPr>
                <a:t>Cold moist stratification (refrigerator)</a:t>
              </a:r>
            </a:p>
            <a:p>
              <a:pPr algn="l">
                <a:lnSpc>
                  <a:spcPts val="3934"/>
                </a:lnSpc>
              </a:pPr>
            </a:p>
            <a:p>
              <a:pPr algn="l">
                <a:lnSpc>
                  <a:spcPts val="3934"/>
                </a:lnSpc>
              </a:pPr>
            </a:p>
            <a:p>
              <a:pPr algn="l" marL="0" indent="0" lvl="0">
                <a:lnSpc>
                  <a:spcPts val="3934"/>
                </a:lnSpc>
              </a:pPr>
              <a:r>
                <a:rPr lang="en-US" b="true" sz="2810">
                  <a:solidFill>
                    <a:srgbClr val="1D668F"/>
                  </a:solidFill>
                  <a:latin typeface="Canva Sans Bold"/>
                  <a:ea typeface="Canva Sans Bold"/>
                  <a:cs typeface="Canva Sans Bold"/>
                  <a:sym typeface="Canva Sans Bold"/>
                </a:rPr>
                <a:t>Key message: Let nature do the work when possible.</a:t>
              </a:r>
            </a:p>
            <a:p>
              <a:pPr algn="l" marL="0" indent="0" lvl="0">
                <a:lnSpc>
                  <a:spcPts val="3022"/>
                </a:lnSpc>
              </a:pPr>
            </a:p>
          </p:txBody>
        </p:sp>
      </p:grpSp>
      <p:sp>
        <p:nvSpPr>
          <p:cNvPr name="Freeform 6" id="6"/>
          <p:cNvSpPr/>
          <p:nvPr/>
        </p:nvSpPr>
        <p:spPr>
          <a:xfrm flipH="false" flipV="false" rot="0">
            <a:off x="11793419" y="-686905"/>
            <a:ext cx="7888397" cy="8712085"/>
          </a:xfrm>
          <a:custGeom>
            <a:avLst/>
            <a:gdLst/>
            <a:ahLst/>
            <a:cxnLst/>
            <a:rect r="r" b="b" t="t" l="l"/>
            <a:pathLst>
              <a:path h="8712085" w="7888397">
                <a:moveTo>
                  <a:pt x="0" y="0"/>
                </a:moveTo>
                <a:lnTo>
                  <a:pt x="7888398" y="0"/>
                </a:lnTo>
                <a:lnTo>
                  <a:pt x="7888398" y="8712085"/>
                </a:lnTo>
                <a:lnTo>
                  <a:pt x="0" y="871208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FFFDF0"/>
        </a:solidFill>
      </p:bgPr>
    </p:bg>
    <p:spTree>
      <p:nvGrpSpPr>
        <p:cNvPr id="1" name=""/>
        <p:cNvGrpSpPr/>
        <p:nvPr/>
      </p:nvGrpSpPr>
      <p:grpSpPr>
        <a:xfrm>
          <a:off x="0" y="0"/>
          <a:ext cx="0" cy="0"/>
          <a:chOff x="0" y="0"/>
          <a:chExt cx="0" cy="0"/>
        </a:xfrm>
      </p:grpSpPr>
      <p:sp>
        <p:nvSpPr>
          <p:cNvPr name="Freeform 2" id="2"/>
          <p:cNvSpPr/>
          <p:nvPr/>
        </p:nvSpPr>
        <p:spPr>
          <a:xfrm flipH="false" flipV="false" rot="0">
            <a:off x="621272" y="-59015"/>
            <a:ext cx="6030865" cy="10346015"/>
          </a:xfrm>
          <a:custGeom>
            <a:avLst/>
            <a:gdLst/>
            <a:ahLst/>
            <a:cxnLst/>
            <a:rect r="r" b="b" t="t" l="l"/>
            <a:pathLst>
              <a:path h="10346015" w="6030865">
                <a:moveTo>
                  <a:pt x="0" y="0"/>
                </a:moveTo>
                <a:lnTo>
                  <a:pt x="6030865" y="0"/>
                </a:lnTo>
                <a:lnTo>
                  <a:pt x="6030865" y="10346015"/>
                </a:lnTo>
                <a:lnTo>
                  <a:pt x="0" y="1034601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8453041" y="882274"/>
            <a:ext cx="8806259" cy="7998577"/>
          </a:xfrm>
          <a:prstGeom prst="rect">
            <a:avLst/>
          </a:prstGeom>
        </p:spPr>
        <p:txBody>
          <a:bodyPr anchor="t" rtlCol="false" tIns="0" lIns="0" bIns="0" rIns="0">
            <a:spAutoFit/>
          </a:bodyPr>
          <a:lstStyle/>
          <a:p>
            <a:pPr algn="ctr">
              <a:lnSpc>
                <a:spcPts val="31788"/>
              </a:lnSpc>
            </a:pPr>
            <a:r>
              <a:rPr lang="en-US" sz="22706">
                <a:solidFill>
                  <a:srgbClr val="A8BF62"/>
                </a:solidFill>
                <a:latin typeface="Drukaatie Burti"/>
                <a:ea typeface="Drukaatie Burti"/>
                <a:cs typeface="Drukaatie Burti"/>
                <a:sym typeface="Drukaatie Burti"/>
              </a:rPr>
              <a:t>BREAK </a:t>
            </a:r>
          </a:p>
          <a:p>
            <a:pPr algn="ctr">
              <a:lnSpc>
                <a:spcPts val="31788"/>
              </a:lnSpc>
              <a:spcBef>
                <a:spcPct val="0"/>
              </a:spcBef>
            </a:pPr>
            <a:r>
              <a:rPr lang="en-US" sz="22706">
                <a:solidFill>
                  <a:srgbClr val="A8BF62"/>
                </a:solidFill>
                <a:latin typeface="Drukaatie Burti"/>
                <a:ea typeface="Drukaatie Burti"/>
                <a:cs typeface="Drukaatie Burti"/>
                <a:sym typeface="Drukaatie Burti"/>
              </a:rPr>
              <a:t>TIME</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1D668F"/>
        </a:solidFill>
      </p:bgPr>
    </p:bg>
    <p:spTree>
      <p:nvGrpSpPr>
        <p:cNvPr id="1" name=""/>
        <p:cNvGrpSpPr/>
        <p:nvPr/>
      </p:nvGrpSpPr>
      <p:grpSpPr>
        <a:xfrm>
          <a:off x="0" y="0"/>
          <a:ext cx="0" cy="0"/>
          <a:chOff x="0" y="0"/>
          <a:chExt cx="0" cy="0"/>
        </a:xfrm>
      </p:grpSpPr>
      <p:grpSp>
        <p:nvGrpSpPr>
          <p:cNvPr name="Group 2" id="2"/>
          <p:cNvGrpSpPr/>
          <p:nvPr/>
        </p:nvGrpSpPr>
        <p:grpSpPr>
          <a:xfrm rot="0">
            <a:off x="1570174" y="3308923"/>
            <a:ext cx="11448475" cy="4413789"/>
            <a:chOff x="0" y="0"/>
            <a:chExt cx="3015236" cy="1162479"/>
          </a:xfrm>
        </p:grpSpPr>
        <p:sp>
          <p:nvSpPr>
            <p:cNvPr name="Freeform 3" id="3"/>
            <p:cNvSpPr/>
            <p:nvPr/>
          </p:nvSpPr>
          <p:spPr>
            <a:xfrm flipH="false" flipV="false" rot="0">
              <a:off x="0" y="0"/>
              <a:ext cx="3015236" cy="1162479"/>
            </a:xfrm>
            <a:custGeom>
              <a:avLst/>
              <a:gdLst/>
              <a:ahLst/>
              <a:cxnLst/>
              <a:rect r="r" b="b" t="t" l="l"/>
              <a:pathLst>
                <a:path h="1162479" w="3015236">
                  <a:moveTo>
                    <a:pt x="34488" y="0"/>
                  </a:moveTo>
                  <a:lnTo>
                    <a:pt x="2980748" y="0"/>
                  </a:lnTo>
                  <a:cubicBezTo>
                    <a:pt x="2999795" y="0"/>
                    <a:pt x="3015236" y="15441"/>
                    <a:pt x="3015236" y="34488"/>
                  </a:cubicBezTo>
                  <a:lnTo>
                    <a:pt x="3015236" y="1127991"/>
                  </a:lnTo>
                  <a:cubicBezTo>
                    <a:pt x="3015236" y="1137138"/>
                    <a:pt x="3011603" y="1145910"/>
                    <a:pt x="3005135" y="1152378"/>
                  </a:cubicBezTo>
                  <a:cubicBezTo>
                    <a:pt x="2998667" y="1158846"/>
                    <a:pt x="2989895" y="1162479"/>
                    <a:pt x="2980748" y="1162479"/>
                  </a:cubicBezTo>
                  <a:lnTo>
                    <a:pt x="34488" y="1162479"/>
                  </a:lnTo>
                  <a:cubicBezTo>
                    <a:pt x="15441" y="1162479"/>
                    <a:pt x="0" y="1147038"/>
                    <a:pt x="0" y="1127991"/>
                  </a:cubicBezTo>
                  <a:lnTo>
                    <a:pt x="0" y="34488"/>
                  </a:lnTo>
                  <a:cubicBezTo>
                    <a:pt x="0" y="25341"/>
                    <a:pt x="3634" y="16569"/>
                    <a:pt x="10101" y="10101"/>
                  </a:cubicBezTo>
                  <a:cubicBezTo>
                    <a:pt x="16569" y="3634"/>
                    <a:pt x="25341" y="0"/>
                    <a:pt x="34488" y="0"/>
                  </a:cubicBezTo>
                  <a:close/>
                </a:path>
              </a:pathLst>
            </a:custGeom>
            <a:solidFill>
              <a:srgbClr val="FFFDF0"/>
            </a:solidFill>
            <a:ln cap="rnd">
              <a:noFill/>
              <a:prstDash val="solid"/>
              <a:round/>
            </a:ln>
          </p:spPr>
        </p:sp>
        <p:sp>
          <p:nvSpPr>
            <p:cNvPr name="TextBox 4" id="4"/>
            <p:cNvSpPr txBox="true"/>
            <p:nvPr/>
          </p:nvSpPr>
          <p:spPr>
            <a:xfrm>
              <a:off x="0" y="-38100"/>
              <a:ext cx="3015236" cy="1200579"/>
            </a:xfrm>
            <a:prstGeom prst="rect">
              <a:avLst/>
            </a:prstGeom>
          </p:spPr>
          <p:txBody>
            <a:bodyPr anchor="ctr" rtlCol="false" tIns="50800" lIns="50800" bIns="50800" rIns="50800"/>
            <a:lstStyle/>
            <a:p>
              <a:pPr algn="ctr">
                <a:lnSpc>
                  <a:spcPts val="2659"/>
                </a:lnSpc>
                <a:spcBef>
                  <a:spcPct val="0"/>
                </a:spcBef>
              </a:pPr>
            </a:p>
          </p:txBody>
        </p:sp>
      </p:grpSp>
      <p:sp>
        <p:nvSpPr>
          <p:cNvPr name="TextBox 5" id="5"/>
          <p:cNvSpPr txBox="true"/>
          <p:nvPr/>
        </p:nvSpPr>
        <p:spPr>
          <a:xfrm rot="0">
            <a:off x="2086052" y="5145015"/>
            <a:ext cx="10215002" cy="2038492"/>
          </a:xfrm>
          <a:prstGeom prst="rect">
            <a:avLst/>
          </a:prstGeom>
        </p:spPr>
        <p:txBody>
          <a:bodyPr anchor="t" rtlCol="false" tIns="0" lIns="0" bIns="0" rIns="0">
            <a:spAutoFit/>
          </a:bodyPr>
          <a:lstStyle/>
          <a:p>
            <a:pPr algn="l">
              <a:lnSpc>
                <a:spcPts val="5539"/>
              </a:lnSpc>
            </a:pPr>
            <a:r>
              <a:rPr lang="en-US" sz="2840">
                <a:solidFill>
                  <a:srgbClr val="1D668F"/>
                </a:solidFill>
                <a:latin typeface="Canva Sans"/>
                <a:ea typeface="Canva Sans"/>
                <a:cs typeface="Canva Sans"/>
                <a:sym typeface="Canva Sans"/>
              </a:rPr>
              <a:t>A) Uses cold to break dormancy.</a:t>
            </a:r>
            <a:r>
              <a:rPr lang="en-US" sz="2840">
                <a:solidFill>
                  <a:srgbClr val="1D668F"/>
                </a:solidFill>
                <a:latin typeface="Canva Sans"/>
                <a:ea typeface="Canva Sans"/>
                <a:cs typeface="Canva Sans"/>
                <a:sym typeface="Canva Sans"/>
              </a:rPr>
              <a:t> </a:t>
            </a:r>
          </a:p>
          <a:p>
            <a:pPr algn="l">
              <a:lnSpc>
                <a:spcPts val="5539"/>
              </a:lnSpc>
            </a:pPr>
            <a:r>
              <a:rPr lang="en-US" sz="2840">
                <a:solidFill>
                  <a:srgbClr val="1D668F"/>
                </a:solidFill>
                <a:latin typeface="Canva Sans"/>
                <a:ea typeface="Canva Sans"/>
                <a:cs typeface="Canva Sans"/>
                <a:sym typeface="Canva Sans"/>
              </a:rPr>
              <a:t>B) Mimics natural conditions.</a:t>
            </a:r>
          </a:p>
          <a:p>
            <a:pPr algn="l">
              <a:lnSpc>
                <a:spcPts val="5539"/>
              </a:lnSpc>
            </a:pPr>
            <a:r>
              <a:rPr lang="en-US" sz="2840">
                <a:solidFill>
                  <a:srgbClr val="1D668F"/>
                </a:solidFill>
                <a:latin typeface="Canva Sans"/>
                <a:ea typeface="Canva Sans"/>
                <a:cs typeface="Canva Sans"/>
                <a:sym typeface="Canva Sans"/>
              </a:rPr>
              <a:t>C) Allows seed to germinate at just the right time. </a:t>
            </a:r>
          </a:p>
        </p:txBody>
      </p:sp>
      <p:sp>
        <p:nvSpPr>
          <p:cNvPr name="TextBox 6" id="6"/>
          <p:cNvSpPr txBox="true"/>
          <p:nvPr/>
        </p:nvSpPr>
        <p:spPr>
          <a:xfrm rot="0">
            <a:off x="2086052" y="3790979"/>
            <a:ext cx="10215002" cy="1099820"/>
          </a:xfrm>
          <a:prstGeom prst="rect">
            <a:avLst/>
          </a:prstGeom>
        </p:spPr>
        <p:txBody>
          <a:bodyPr anchor="t" rtlCol="false" tIns="0" lIns="0" bIns="0" rIns="0">
            <a:spAutoFit/>
          </a:bodyPr>
          <a:lstStyle/>
          <a:p>
            <a:pPr algn="l">
              <a:lnSpc>
                <a:spcPts val="4480"/>
              </a:lnSpc>
              <a:spcBef>
                <a:spcPct val="0"/>
              </a:spcBef>
            </a:pPr>
            <a:r>
              <a:rPr lang="en-US" sz="3200">
                <a:solidFill>
                  <a:srgbClr val="1D668F"/>
                </a:solidFill>
                <a:latin typeface="Canva Sans"/>
                <a:ea typeface="Canva Sans"/>
                <a:cs typeface="Canva Sans"/>
                <a:sym typeface="Canva Sans"/>
              </a:rPr>
              <a:t>Winter sowing is an easy, low cost way to start seeds during the dormant season.</a:t>
            </a:r>
          </a:p>
        </p:txBody>
      </p:sp>
      <p:sp>
        <p:nvSpPr>
          <p:cNvPr name="TextBox 7" id="7"/>
          <p:cNvSpPr txBox="true"/>
          <p:nvPr/>
        </p:nvSpPr>
        <p:spPr>
          <a:xfrm rot="0">
            <a:off x="1570174" y="838200"/>
            <a:ext cx="15469647" cy="1406524"/>
          </a:xfrm>
          <a:prstGeom prst="rect">
            <a:avLst/>
          </a:prstGeom>
        </p:spPr>
        <p:txBody>
          <a:bodyPr anchor="t" rtlCol="false" tIns="0" lIns="0" bIns="0" rIns="0">
            <a:spAutoFit/>
          </a:bodyPr>
          <a:lstStyle/>
          <a:p>
            <a:pPr algn="l">
              <a:lnSpc>
                <a:spcPts val="11200"/>
              </a:lnSpc>
              <a:spcBef>
                <a:spcPct val="0"/>
              </a:spcBef>
            </a:pPr>
            <a:r>
              <a:rPr lang="en-US" b="true" sz="8000">
                <a:solidFill>
                  <a:srgbClr val="FFFDF0"/>
                </a:solidFill>
                <a:latin typeface="Drukaatie Burti Heavy"/>
                <a:ea typeface="Drukaatie Burti Heavy"/>
                <a:cs typeface="Drukaatie Burti Heavy"/>
                <a:sym typeface="Drukaatie Burti Heavy"/>
              </a:rPr>
              <a:t>Intro to Winter Sowing</a:t>
            </a:r>
          </a:p>
        </p:txBody>
      </p:sp>
      <p:sp>
        <p:nvSpPr>
          <p:cNvPr name="Freeform 8" id="8"/>
          <p:cNvSpPr/>
          <p:nvPr/>
        </p:nvSpPr>
        <p:spPr>
          <a:xfrm flipH="true" flipV="false" rot="0">
            <a:off x="12837288" y="2749813"/>
            <a:ext cx="4677427" cy="7028920"/>
          </a:xfrm>
          <a:custGeom>
            <a:avLst/>
            <a:gdLst/>
            <a:ahLst/>
            <a:cxnLst/>
            <a:rect r="r" b="b" t="t" l="l"/>
            <a:pathLst>
              <a:path h="7028920" w="4677427">
                <a:moveTo>
                  <a:pt x="4677427" y="0"/>
                </a:moveTo>
                <a:lnTo>
                  <a:pt x="0" y="0"/>
                </a:lnTo>
                <a:lnTo>
                  <a:pt x="0" y="7028921"/>
                </a:lnTo>
                <a:lnTo>
                  <a:pt x="4677427" y="7028921"/>
                </a:lnTo>
                <a:lnTo>
                  <a:pt x="4677427"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1D668F"/>
        </a:solidFill>
      </p:bgPr>
    </p:bg>
    <p:spTree>
      <p:nvGrpSpPr>
        <p:cNvPr id="1" name=""/>
        <p:cNvGrpSpPr/>
        <p:nvPr/>
      </p:nvGrpSpPr>
      <p:grpSpPr>
        <a:xfrm>
          <a:off x="0" y="0"/>
          <a:ext cx="0" cy="0"/>
          <a:chOff x="0" y="0"/>
          <a:chExt cx="0" cy="0"/>
        </a:xfrm>
      </p:grpSpPr>
      <p:grpSp>
        <p:nvGrpSpPr>
          <p:cNvPr name="Group 2" id="2"/>
          <p:cNvGrpSpPr/>
          <p:nvPr/>
        </p:nvGrpSpPr>
        <p:grpSpPr>
          <a:xfrm rot="0">
            <a:off x="9882525" y="4718619"/>
            <a:ext cx="3263154" cy="3358161"/>
            <a:chOff x="0" y="0"/>
            <a:chExt cx="859431" cy="884454"/>
          </a:xfrm>
        </p:grpSpPr>
        <p:sp>
          <p:nvSpPr>
            <p:cNvPr name="Freeform 3" id="3"/>
            <p:cNvSpPr/>
            <p:nvPr/>
          </p:nvSpPr>
          <p:spPr>
            <a:xfrm flipH="false" flipV="false" rot="0">
              <a:off x="0" y="0"/>
              <a:ext cx="859431" cy="884454"/>
            </a:xfrm>
            <a:custGeom>
              <a:avLst/>
              <a:gdLst/>
              <a:ahLst/>
              <a:cxnLst/>
              <a:rect r="r" b="b" t="t" l="l"/>
              <a:pathLst>
                <a:path h="884454" w="859431">
                  <a:moveTo>
                    <a:pt x="120999" y="0"/>
                  </a:moveTo>
                  <a:lnTo>
                    <a:pt x="738433" y="0"/>
                  </a:lnTo>
                  <a:cubicBezTo>
                    <a:pt x="770523" y="0"/>
                    <a:pt x="801300" y="12748"/>
                    <a:pt x="823992" y="35440"/>
                  </a:cubicBezTo>
                  <a:cubicBezTo>
                    <a:pt x="846683" y="58131"/>
                    <a:pt x="859431" y="88908"/>
                    <a:pt x="859431" y="120999"/>
                  </a:cubicBezTo>
                  <a:lnTo>
                    <a:pt x="859431" y="763455"/>
                  </a:lnTo>
                  <a:cubicBezTo>
                    <a:pt x="859431" y="795546"/>
                    <a:pt x="846683" y="826323"/>
                    <a:pt x="823992" y="849014"/>
                  </a:cubicBezTo>
                  <a:cubicBezTo>
                    <a:pt x="801300" y="871706"/>
                    <a:pt x="770523" y="884454"/>
                    <a:pt x="738433" y="884454"/>
                  </a:cubicBezTo>
                  <a:lnTo>
                    <a:pt x="120999" y="884454"/>
                  </a:lnTo>
                  <a:cubicBezTo>
                    <a:pt x="88908" y="884454"/>
                    <a:pt x="58131" y="871706"/>
                    <a:pt x="35440" y="849014"/>
                  </a:cubicBezTo>
                  <a:cubicBezTo>
                    <a:pt x="12748" y="826323"/>
                    <a:pt x="0" y="795546"/>
                    <a:pt x="0" y="763455"/>
                  </a:cubicBezTo>
                  <a:lnTo>
                    <a:pt x="0" y="120999"/>
                  </a:lnTo>
                  <a:cubicBezTo>
                    <a:pt x="0" y="88908"/>
                    <a:pt x="12748" y="58131"/>
                    <a:pt x="35440" y="35440"/>
                  </a:cubicBezTo>
                  <a:cubicBezTo>
                    <a:pt x="58131" y="12748"/>
                    <a:pt x="88908" y="0"/>
                    <a:pt x="120999" y="0"/>
                  </a:cubicBezTo>
                  <a:close/>
                </a:path>
              </a:pathLst>
            </a:custGeom>
            <a:solidFill>
              <a:srgbClr val="FFF8F0"/>
            </a:solidFill>
            <a:ln cap="rnd">
              <a:noFill/>
              <a:prstDash val="solid"/>
              <a:round/>
            </a:ln>
          </p:spPr>
        </p:sp>
        <p:sp>
          <p:nvSpPr>
            <p:cNvPr name="TextBox 4" id="4"/>
            <p:cNvSpPr txBox="true"/>
            <p:nvPr/>
          </p:nvSpPr>
          <p:spPr>
            <a:xfrm>
              <a:off x="0" y="-38100"/>
              <a:ext cx="859431" cy="922554"/>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6180809" y="4718619"/>
            <a:ext cx="3263154" cy="2050188"/>
            <a:chOff x="0" y="0"/>
            <a:chExt cx="859431" cy="539967"/>
          </a:xfrm>
        </p:grpSpPr>
        <p:sp>
          <p:nvSpPr>
            <p:cNvPr name="Freeform 6" id="6"/>
            <p:cNvSpPr/>
            <p:nvPr/>
          </p:nvSpPr>
          <p:spPr>
            <a:xfrm flipH="false" flipV="false" rot="0">
              <a:off x="0" y="0"/>
              <a:ext cx="859431" cy="539967"/>
            </a:xfrm>
            <a:custGeom>
              <a:avLst/>
              <a:gdLst/>
              <a:ahLst/>
              <a:cxnLst/>
              <a:rect r="r" b="b" t="t" l="l"/>
              <a:pathLst>
                <a:path h="539967" w="859431">
                  <a:moveTo>
                    <a:pt x="120999" y="0"/>
                  </a:moveTo>
                  <a:lnTo>
                    <a:pt x="738433" y="0"/>
                  </a:lnTo>
                  <a:cubicBezTo>
                    <a:pt x="770523" y="0"/>
                    <a:pt x="801300" y="12748"/>
                    <a:pt x="823992" y="35440"/>
                  </a:cubicBezTo>
                  <a:cubicBezTo>
                    <a:pt x="846683" y="58131"/>
                    <a:pt x="859431" y="88908"/>
                    <a:pt x="859431" y="120999"/>
                  </a:cubicBezTo>
                  <a:lnTo>
                    <a:pt x="859431" y="418968"/>
                  </a:lnTo>
                  <a:cubicBezTo>
                    <a:pt x="859431" y="451059"/>
                    <a:pt x="846683" y="481836"/>
                    <a:pt x="823992" y="504527"/>
                  </a:cubicBezTo>
                  <a:cubicBezTo>
                    <a:pt x="801300" y="527219"/>
                    <a:pt x="770523" y="539967"/>
                    <a:pt x="738433" y="539967"/>
                  </a:cubicBezTo>
                  <a:lnTo>
                    <a:pt x="120999" y="539967"/>
                  </a:lnTo>
                  <a:cubicBezTo>
                    <a:pt x="88908" y="539967"/>
                    <a:pt x="58131" y="527219"/>
                    <a:pt x="35440" y="504527"/>
                  </a:cubicBezTo>
                  <a:cubicBezTo>
                    <a:pt x="12748" y="481836"/>
                    <a:pt x="0" y="451059"/>
                    <a:pt x="0" y="418968"/>
                  </a:cubicBezTo>
                  <a:lnTo>
                    <a:pt x="0" y="120999"/>
                  </a:lnTo>
                  <a:cubicBezTo>
                    <a:pt x="0" y="88908"/>
                    <a:pt x="12748" y="58131"/>
                    <a:pt x="35440" y="35440"/>
                  </a:cubicBezTo>
                  <a:cubicBezTo>
                    <a:pt x="58131" y="12748"/>
                    <a:pt x="88908" y="0"/>
                    <a:pt x="120999" y="0"/>
                  </a:cubicBezTo>
                  <a:close/>
                </a:path>
              </a:pathLst>
            </a:custGeom>
            <a:solidFill>
              <a:srgbClr val="FFF8F0"/>
            </a:solidFill>
            <a:ln cap="rnd">
              <a:noFill/>
              <a:prstDash val="solid"/>
              <a:round/>
            </a:ln>
          </p:spPr>
        </p:sp>
        <p:sp>
          <p:nvSpPr>
            <p:cNvPr name="TextBox 7" id="7"/>
            <p:cNvSpPr txBox="true"/>
            <p:nvPr/>
          </p:nvSpPr>
          <p:spPr>
            <a:xfrm>
              <a:off x="0" y="-38100"/>
              <a:ext cx="859431" cy="578067"/>
            </a:xfrm>
            <a:prstGeom prst="rect">
              <a:avLst/>
            </a:prstGeom>
          </p:spPr>
          <p:txBody>
            <a:bodyPr anchor="ctr" rtlCol="false" tIns="50800" lIns="50800" bIns="50800" rIns="50800"/>
            <a:lstStyle/>
            <a:p>
              <a:pPr algn="ctr">
                <a:lnSpc>
                  <a:spcPts val="2659"/>
                </a:lnSpc>
                <a:spcBef>
                  <a:spcPct val="0"/>
                </a:spcBef>
              </a:pPr>
            </a:p>
          </p:txBody>
        </p:sp>
      </p:grpSp>
      <p:grpSp>
        <p:nvGrpSpPr>
          <p:cNvPr name="Group 8" id="8"/>
          <p:cNvGrpSpPr/>
          <p:nvPr/>
        </p:nvGrpSpPr>
        <p:grpSpPr>
          <a:xfrm rot="0">
            <a:off x="13584241" y="4718619"/>
            <a:ext cx="3263154" cy="2050188"/>
            <a:chOff x="0" y="0"/>
            <a:chExt cx="859431" cy="539967"/>
          </a:xfrm>
        </p:grpSpPr>
        <p:sp>
          <p:nvSpPr>
            <p:cNvPr name="Freeform 9" id="9"/>
            <p:cNvSpPr/>
            <p:nvPr/>
          </p:nvSpPr>
          <p:spPr>
            <a:xfrm flipH="false" flipV="false" rot="0">
              <a:off x="0" y="0"/>
              <a:ext cx="859431" cy="539967"/>
            </a:xfrm>
            <a:custGeom>
              <a:avLst/>
              <a:gdLst/>
              <a:ahLst/>
              <a:cxnLst/>
              <a:rect r="r" b="b" t="t" l="l"/>
              <a:pathLst>
                <a:path h="539967" w="859431">
                  <a:moveTo>
                    <a:pt x="120999" y="0"/>
                  </a:moveTo>
                  <a:lnTo>
                    <a:pt x="738433" y="0"/>
                  </a:lnTo>
                  <a:cubicBezTo>
                    <a:pt x="770523" y="0"/>
                    <a:pt x="801300" y="12748"/>
                    <a:pt x="823992" y="35440"/>
                  </a:cubicBezTo>
                  <a:cubicBezTo>
                    <a:pt x="846683" y="58131"/>
                    <a:pt x="859431" y="88908"/>
                    <a:pt x="859431" y="120999"/>
                  </a:cubicBezTo>
                  <a:lnTo>
                    <a:pt x="859431" y="418968"/>
                  </a:lnTo>
                  <a:cubicBezTo>
                    <a:pt x="859431" y="451059"/>
                    <a:pt x="846683" y="481836"/>
                    <a:pt x="823992" y="504527"/>
                  </a:cubicBezTo>
                  <a:cubicBezTo>
                    <a:pt x="801300" y="527219"/>
                    <a:pt x="770523" y="539967"/>
                    <a:pt x="738433" y="539967"/>
                  </a:cubicBezTo>
                  <a:lnTo>
                    <a:pt x="120999" y="539967"/>
                  </a:lnTo>
                  <a:cubicBezTo>
                    <a:pt x="88908" y="539967"/>
                    <a:pt x="58131" y="527219"/>
                    <a:pt x="35440" y="504527"/>
                  </a:cubicBezTo>
                  <a:cubicBezTo>
                    <a:pt x="12748" y="481836"/>
                    <a:pt x="0" y="451059"/>
                    <a:pt x="0" y="418968"/>
                  </a:cubicBezTo>
                  <a:lnTo>
                    <a:pt x="0" y="120999"/>
                  </a:lnTo>
                  <a:cubicBezTo>
                    <a:pt x="0" y="88908"/>
                    <a:pt x="12748" y="58131"/>
                    <a:pt x="35440" y="35440"/>
                  </a:cubicBezTo>
                  <a:cubicBezTo>
                    <a:pt x="58131" y="12748"/>
                    <a:pt x="88908" y="0"/>
                    <a:pt x="120999" y="0"/>
                  </a:cubicBezTo>
                  <a:close/>
                </a:path>
              </a:pathLst>
            </a:custGeom>
            <a:solidFill>
              <a:srgbClr val="FFF8F0"/>
            </a:solidFill>
            <a:ln cap="rnd">
              <a:noFill/>
              <a:prstDash val="solid"/>
              <a:round/>
            </a:ln>
          </p:spPr>
        </p:sp>
        <p:sp>
          <p:nvSpPr>
            <p:cNvPr name="TextBox 10" id="10"/>
            <p:cNvSpPr txBox="true"/>
            <p:nvPr/>
          </p:nvSpPr>
          <p:spPr>
            <a:xfrm>
              <a:off x="0" y="-38100"/>
              <a:ext cx="859431" cy="578067"/>
            </a:xfrm>
            <a:prstGeom prst="rect">
              <a:avLst/>
            </a:prstGeom>
          </p:spPr>
          <p:txBody>
            <a:bodyPr anchor="ctr" rtlCol="false" tIns="50800" lIns="50800" bIns="50800" rIns="50800"/>
            <a:lstStyle/>
            <a:p>
              <a:pPr algn="ctr">
                <a:lnSpc>
                  <a:spcPts val="2659"/>
                </a:lnSpc>
                <a:spcBef>
                  <a:spcPct val="0"/>
                </a:spcBef>
              </a:pPr>
            </a:p>
          </p:txBody>
        </p:sp>
      </p:grpSp>
      <p:sp>
        <p:nvSpPr>
          <p:cNvPr name="Freeform 11" id="11"/>
          <p:cNvSpPr/>
          <p:nvPr/>
        </p:nvSpPr>
        <p:spPr>
          <a:xfrm flipH="true" flipV="false" rot="0">
            <a:off x="0" y="3008631"/>
            <a:ext cx="6276962" cy="8503274"/>
          </a:xfrm>
          <a:custGeom>
            <a:avLst/>
            <a:gdLst/>
            <a:ahLst/>
            <a:cxnLst/>
            <a:rect r="r" b="b" t="t" l="l"/>
            <a:pathLst>
              <a:path h="8503274" w="6276962">
                <a:moveTo>
                  <a:pt x="6276962" y="0"/>
                </a:moveTo>
                <a:lnTo>
                  <a:pt x="0" y="0"/>
                </a:lnTo>
                <a:lnTo>
                  <a:pt x="0" y="8503274"/>
                </a:lnTo>
                <a:lnTo>
                  <a:pt x="6276962" y="8503274"/>
                </a:lnTo>
                <a:lnTo>
                  <a:pt x="6276962"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2" id="12"/>
          <p:cNvSpPr txBox="true"/>
          <p:nvPr/>
        </p:nvSpPr>
        <p:spPr>
          <a:xfrm rot="0">
            <a:off x="10203092" y="5095875"/>
            <a:ext cx="2622020" cy="2669410"/>
          </a:xfrm>
          <a:prstGeom prst="rect">
            <a:avLst/>
          </a:prstGeom>
        </p:spPr>
        <p:txBody>
          <a:bodyPr anchor="t" rtlCol="false" tIns="0" lIns="0" bIns="0" rIns="0">
            <a:spAutoFit/>
          </a:bodyPr>
          <a:lstStyle/>
          <a:p>
            <a:pPr algn="ctr">
              <a:lnSpc>
                <a:spcPts val="3542"/>
              </a:lnSpc>
              <a:spcBef>
                <a:spcPct val="0"/>
              </a:spcBef>
            </a:pPr>
            <a:r>
              <a:rPr lang="en-US" sz="2530">
                <a:solidFill>
                  <a:srgbClr val="1D668F"/>
                </a:solidFill>
                <a:latin typeface="Canva Sans"/>
                <a:ea typeface="Canva Sans"/>
                <a:cs typeface="Canva Sans"/>
                <a:sym typeface="Canva Sans"/>
              </a:rPr>
              <a:t>Perfect for Native Plants (but also lots of edible/ ornamentals too)</a:t>
            </a:r>
          </a:p>
        </p:txBody>
      </p:sp>
      <p:sp>
        <p:nvSpPr>
          <p:cNvPr name="TextBox 13" id="13"/>
          <p:cNvSpPr txBox="true"/>
          <p:nvPr/>
        </p:nvSpPr>
        <p:spPr>
          <a:xfrm rot="0">
            <a:off x="6745606" y="3420531"/>
            <a:ext cx="10101790" cy="580390"/>
          </a:xfrm>
          <a:prstGeom prst="rect">
            <a:avLst/>
          </a:prstGeom>
        </p:spPr>
        <p:txBody>
          <a:bodyPr anchor="t" rtlCol="false" tIns="0" lIns="0" bIns="0" rIns="0">
            <a:spAutoFit/>
          </a:bodyPr>
          <a:lstStyle/>
          <a:p>
            <a:pPr algn="ctr">
              <a:lnSpc>
                <a:spcPts val="4759"/>
              </a:lnSpc>
              <a:spcBef>
                <a:spcPct val="0"/>
              </a:spcBef>
            </a:pPr>
            <a:r>
              <a:rPr lang="en-US" sz="3399">
                <a:solidFill>
                  <a:srgbClr val="FFFDF0"/>
                </a:solidFill>
                <a:latin typeface="Canva Sans"/>
                <a:ea typeface="Canva Sans"/>
                <a:cs typeface="Canva Sans"/>
                <a:sym typeface="Canva Sans"/>
              </a:rPr>
              <a:t>Winter sowing lets nature do the work for you</a:t>
            </a:r>
          </a:p>
        </p:txBody>
      </p:sp>
      <p:sp>
        <p:nvSpPr>
          <p:cNvPr name="TextBox 14" id="14"/>
          <p:cNvSpPr txBox="true"/>
          <p:nvPr/>
        </p:nvSpPr>
        <p:spPr>
          <a:xfrm rot="0">
            <a:off x="2764080" y="819150"/>
            <a:ext cx="14878024" cy="1564645"/>
          </a:xfrm>
          <a:prstGeom prst="rect">
            <a:avLst/>
          </a:prstGeom>
        </p:spPr>
        <p:txBody>
          <a:bodyPr anchor="t" rtlCol="false" tIns="0" lIns="0" bIns="0" rIns="0">
            <a:spAutoFit/>
          </a:bodyPr>
          <a:lstStyle/>
          <a:p>
            <a:pPr algn="ctr">
              <a:lnSpc>
                <a:spcPts val="12459"/>
              </a:lnSpc>
              <a:spcBef>
                <a:spcPct val="0"/>
              </a:spcBef>
            </a:pPr>
            <a:r>
              <a:rPr lang="en-US" b="true" sz="8899">
                <a:solidFill>
                  <a:srgbClr val="FFFDF0"/>
                </a:solidFill>
                <a:latin typeface="Drukaatie Burti Heavy"/>
                <a:ea typeface="Drukaatie Burti Heavy"/>
                <a:cs typeface="Drukaatie Burti Heavy"/>
                <a:sym typeface="Drukaatie Burti Heavy"/>
              </a:rPr>
              <a:t>Why winter sowing rules</a:t>
            </a:r>
          </a:p>
        </p:txBody>
      </p:sp>
      <p:sp>
        <p:nvSpPr>
          <p:cNvPr name="TextBox 15" id="15"/>
          <p:cNvSpPr txBox="true"/>
          <p:nvPr/>
        </p:nvSpPr>
        <p:spPr>
          <a:xfrm rot="0">
            <a:off x="6773959" y="5218584"/>
            <a:ext cx="2076854" cy="878710"/>
          </a:xfrm>
          <a:prstGeom prst="rect">
            <a:avLst/>
          </a:prstGeom>
        </p:spPr>
        <p:txBody>
          <a:bodyPr anchor="t" rtlCol="false" tIns="0" lIns="0" bIns="0" rIns="0">
            <a:spAutoFit/>
          </a:bodyPr>
          <a:lstStyle/>
          <a:p>
            <a:pPr algn="ctr">
              <a:lnSpc>
                <a:spcPts val="3542"/>
              </a:lnSpc>
              <a:spcBef>
                <a:spcPct val="0"/>
              </a:spcBef>
            </a:pPr>
            <a:r>
              <a:rPr lang="en-US" sz="2530">
                <a:solidFill>
                  <a:srgbClr val="1D668F"/>
                </a:solidFill>
                <a:latin typeface="Canva Sans"/>
                <a:ea typeface="Canva Sans"/>
                <a:cs typeface="Canva Sans"/>
                <a:sym typeface="Canva Sans"/>
              </a:rPr>
              <a:t>Set it and Forget It</a:t>
            </a:r>
          </a:p>
        </p:txBody>
      </p:sp>
      <p:sp>
        <p:nvSpPr>
          <p:cNvPr name="TextBox 16" id="16"/>
          <p:cNvSpPr txBox="true"/>
          <p:nvPr/>
        </p:nvSpPr>
        <p:spPr>
          <a:xfrm rot="0">
            <a:off x="14174379" y="5056708"/>
            <a:ext cx="2101974" cy="1326385"/>
          </a:xfrm>
          <a:prstGeom prst="rect">
            <a:avLst/>
          </a:prstGeom>
        </p:spPr>
        <p:txBody>
          <a:bodyPr anchor="t" rtlCol="false" tIns="0" lIns="0" bIns="0" rIns="0">
            <a:spAutoFit/>
          </a:bodyPr>
          <a:lstStyle/>
          <a:p>
            <a:pPr algn="ctr">
              <a:lnSpc>
                <a:spcPts val="3542"/>
              </a:lnSpc>
              <a:spcBef>
                <a:spcPct val="0"/>
              </a:spcBef>
            </a:pPr>
            <a:r>
              <a:rPr lang="en-US" sz="2530">
                <a:solidFill>
                  <a:srgbClr val="1D668F"/>
                </a:solidFill>
                <a:latin typeface="Canva Sans"/>
                <a:ea typeface="Canva Sans"/>
                <a:cs typeface="Canva Sans"/>
                <a:sym typeface="Canva Sans"/>
              </a:rPr>
              <a:t>Hardens off your plants for you!</a:t>
            </a:r>
          </a:p>
        </p:txBody>
      </p:sp>
      <p:grpSp>
        <p:nvGrpSpPr>
          <p:cNvPr name="Group 17" id="17"/>
          <p:cNvGrpSpPr/>
          <p:nvPr/>
        </p:nvGrpSpPr>
        <p:grpSpPr>
          <a:xfrm rot="0">
            <a:off x="13593790" y="7208112"/>
            <a:ext cx="3263154" cy="2050188"/>
            <a:chOff x="0" y="0"/>
            <a:chExt cx="859431" cy="539967"/>
          </a:xfrm>
        </p:grpSpPr>
        <p:sp>
          <p:nvSpPr>
            <p:cNvPr name="Freeform 18" id="18"/>
            <p:cNvSpPr/>
            <p:nvPr/>
          </p:nvSpPr>
          <p:spPr>
            <a:xfrm flipH="false" flipV="false" rot="0">
              <a:off x="0" y="0"/>
              <a:ext cx="859431" cy="539967"/>
            </a:xfrm>
            <a:custGeom>
              <a:avLst/>
              <a:gdLst/>
              <a:ahLst/>
              <a:cxnLst/>
              <a:rect r="r" b="b" t="t" l="l"/>
              <a:pathLst>
                <a:path h="539967" w="859431">
                  <a:moveTo>
                    <a:pt x="120999" y="0"/>
                  </a:moveTo>
                  <a:lnTo>
                    <a:pt x="738433" y="0"/>
                  </a:lnTo>
                  <a:cubicBezTo>
                    <a:pt x="770523" y="0"/>
                    <a:pt x="801300" y="12748"/>
                    <a:pt x="823992" y="35440"/>
                  </a:cubicBezTo>
                  <a:cubicBezTo>
                    <a:pt x="846683" y="58131"/>
                    <a:pt x="859431" y="88908"/>
                    <a:pt x="859431" y="120999"/>
                  </a:cubicBezTo>
                  <a:lnTo>
                    <a:pt x="859431" y="418968"/>
                  </a:lnTo>
                  <a:cubicBezTo>
                    <a:pt x="859431" y="451059"/>
                    <a:pt x="846683" y="481836"/>
                    <a:pt x="823992" y="504527"/>
                  </a:cubicBezTo>
                  <a:cubicBezTo>
                    <a:pt x="801300" y="527219"/>
                    <a:pt x="770523" y="539967"/>
                    <a:pt x="738433" y="539967"/>
                  </a:cubicBezTo>
                  <a:lnTo>
                    <a:pt x="120999" y="539967"/>
                  </a:lnTo>
                  <a:cubicBezTo>
                    <a:pt x="88908" y="539967"/>
                    <a:pt x="58131" y="527219"/>
                    <a:pt x="35440" y="504527"/>
                  </a:cubicBezTo>
                  <a:cubicBezTo>
                    <a:pt x="12748" y="481836"/>
                    <a:pt x="0" y="451059"/>
                    <a:pt x="0" y="418968"/>
                  </a:cubicBezTo>
                  <a:lnTo>
                    <a:pt x="0" y="120999"/>
                  </a:lnTo>
                  <a:cubicBezTo>
                    <a:pt x="0" y="88908"/>
                    <a:pt x="12748" y="58131"/>
                    <a:pt x="35440" y="35440"/>
                  </a:cubicBezTo>
                  <a:cubicBezTo>
                    <a:pt x="58131" y="12748"/>
                    <a:pt x="88908" y="0"/>
                    <a:pt x="120999" y="0"/>
                  </a:cubicBezTo>
                  <a:close/>
                </a:path>
              </a:pathLst>
            </a:custGeom>
            <a:solidFill>
              <a:srgbClr val="FFF8F0"/>
            </a:solidFill>
            <a:ln cap="rnd">
              <a:noFill/>
              <a:prstDash val="solid"/>
              <a:round/>
            </a:ln>
          </p:spPr>
        </p:sp>
        <p:sp>
          <p:nvSpPr>
            <p:cNvPr name="TextBox 19" id="19"/>
            <p:cNvSpPr txBox="true"/>
            <p:nvPr/>
          </p:nvSpPr>
          <p:spPr>
            <a:xfrm>
              <a:off x="0" y="-38100"/>
              <a:ext cx="859431" cy="578067"/>
            </a:xfrm>
            <a:prstGeom prst="rect">
              <a:avLst/>
            </a:prstGeom>
          </p:spPr>
          <p:txBody>
            <a:bodyPr anchor="ctr" rtlCol="false" tIns="50800" lIns="50800" bIns="50800" rIns="50800"/>
            <a:lstStyle/>
            <a:p>
              <a:pPr algn="ctr">
                <a:lnSpc>
                  <a:spcPts val="2659"/>
                </a:lnSpc>
                <a:spcBef>
                  <a:spcPct val="0"/>
                </a:spcBef>
              </a:pPr>
            </a:p>
          </p:txBody>
        </p:sp>
      </p:grpSp>
      <p:sp>
        <p:nvSpPr>
          <p:cNvPr name="TextBox 20" id="20"/>
          <p:cNvSpPr txBox="true"/>
          <p:nvPr/>
        </p:nvSpPr>
        <p:spPr>
          <a:xfrm rot="0">
            <a:off x="14183927" y="7546201"/>
            <a:ext cx="2101974" cy="1326385"/>
          </a:xfrm>
          <a:prstGeom prst="rect">
            <a:avLst/>
          </a:prstGeom>
        </p:spPr>
        <p:txBody>
          <a:bodyPr anchor="t" rtlCol="false" tIns="0" lIns="0" bIns="0" rIns="0">
            <a:spAutoFit/>
          </a:bodyPr>
          <a:lstStyle/>
          <a:p>
            <a:pPr algn="ctr">
              <a:lnSpc>
                <a:spcPts val="3542"/>
              </a:lnSpc>
              <a:spcBef>
                <a:spcPct val="0"/>
              </a:spcBef>
            </a:pPr>
            <a:r>
              <a:rPr lang="en-US" b="true" sz="2530">
                <a:solidFill>
                  <a:srgbClr val="1D668F"/>
                </a:solidFill>
                <a:latin typeface="Canva Sans Bold"/>
                <a:ea typeface="Canva Sans Bold"/>
                <a:cs typeface="Canva Sans Bold"/>
                <a:sym typeface="Canva Sans Bold"/>
              </a:rPr>
              <a:t>Offers HOPE in the depths of winter!</a:t>
            </a:r>
          </a:p>
        </p:txBody>
      </p:sp>
      <p:grpSp>
        <p:nvGrpSpPr>
          <p:cNvPr name="Group 21" id="21"/>
          <p:cNvGrpSpPr/>
          <p:nvPr/>
        </p:nvGrpSpPr>
        <p:grpSpPr>
          <a:xfrm rot="0">
            <a:off x="6171696" y="7208112"/>
            <a:ext cx="3263154" cy="2050188"/>
            <a:chOff x="0" y="0"/>
            <a:chExt cx="859431" cy="539967"/>
          </a:xfrm>
        </p:grpSpPr>
        <p:sp>
          <p:nvSpPr>
            <p:cNvPr name="Freeform 22" id="22"/>
            <p:cNvSpPr/>
            <p:nvPr/>
          </p:nvSpPr>
          <p:spPr>
            <a:xfrm flipH="false" flipV="false" rot="0">
              <a:off x="0" y="0"/>
              <a:ext cx="859431" cy="539967"/>
            </a:xfrm>
            <a:custGeom>
              <a:avLst/>
              <a:gdLst/>
              <a:ahLst/>
              <a:cxnLst/>
              <a:rect r="r" b="b" t="t" l="l"/>
              <a:pathLst>
                <a:path h="539967" w="859431">
                  <a:moveTo>
                    <a:pt x="120999" y="0"/>
                  </a:moveTo>
                  <a:lnTo>
                    <a:pt x="738433" y="0"/>
                  </a:lnTo>
                  <a:cubicBezTo>
                    <a:pt x="770523" y="0"/>
                    <a:pt x="801300" y="12748"/>
                    <a:pt x="823992" y="35440"/>
                  </a:cubicBezTo>
                  <a:cubicBezTo>
                    <a:pt x="846683" y="58131"/>
                    <a:pt x="859431" y="88908"/>
                    <a:pt x="859431" y="120999"/>
                  </a:cubicBezTo>
                  <a:lnTo>
                    <a:pt x="859431" y="418968"/>
                  </a:lnTo>
                  <a:cubicBezTo>
                    <a:pt x="859431" y="451059"/>
                    <a:pt x="846683" y="481836"/>
                    <a:pt x="823992" y="504527"/>
                  </a:cubicBezTo>
                  <a:cubicBezTo>
                    <a:pt x="801300" y="527219"/>
                    <a:pt x="770523" y="539967"/>
                    <a:pt x="738433" y="539967"/>
                  </a:cubicBezTo>
                  <a:lnTo>
                    <a:pt x="120999" y="539967"/>
                  </a:lnTo>
                  <a:cubicBezTo>
                    <a:pt x="88908" y="539967"/>
                    <a:pt x="58131" y="527219"/>
                    <a:pt x="35440" y="504527"/>
                  </a:cubicBezTo>
                  <a:cubicBezTo>
                    <a:pt x="12748" y="481836"/>
                    <a:pt x="0" y="451059"/>
                    <a:pt x="0" y="418968"/>
                  </a:cubicBezTo>
                  <a:lnTo>
                    <a:pt x="0" y="120999"/>
                  </a:lnTo>
                  <a:cubicBezTo>
                    <a:pt x="0" y="88908"/>
                    <a:pt x="12748" y="58131"/>
                    <a:pt x="35440" y="35440"/>
                  </a:cubicBezTo>
                  <a:cubicBezTo>
                    <a:pt x="58131" y="12748"/>
                    <a:pt x="88908" y="0"/>
                    <a:pt x="120999" y="0"/>
                  </a:cubicBezTo>
                  <a:close/>
                </a:path>
              </a:pathLst>
            </a:custGeom>
            <a:solidFill>
              <a:srgbClr val="FFF8F0"/>
            </a:solidFill>
            <a:ln cap="rnd">
              <a:noFill/>
              <a:prstDash val="solid"/>
              <a:round/>
            </a:ln>
          </p:spPr>
        </p:sp>
        <p:sp>
          <p:nvSpPr>
            <p:cNvPr name="TextBox 23" id="23"/>
            <p:cNvSpPr txBox="true"/>
            <p:nvPr/>
          </p:nvSpPr>
          <p:spPr>
            <a:xfrm>
              <a:off x="0" y="-38100"/>
              <a:ext cx="859431" cy="578067"/>
            </a:xfrm>
            <a:prstGeom prst="rect">
              <a:avLst/>
            </a:prstGeom>
          </p:spPr>
          <p:txBody>
            <a:bodyPr anchor="ctr" rtlCol="false" tIns="50800" lIns="50800" bIns="50800" rIns="50800"/>
            <a:lstStyle/>
            <a:p>
              <a:pPr algn="ctr">
                <a:lnSpc>
                  <a:spcPts val="2659"/>
                </a:lnSpc>
                <a:spcBef>
                  <a:spcPct val="0"/>
                </a:spcBef>
              </a:pPr>
            </a:p>
          </p:txBody>
        </p:sp>
      </p:grpSp>
      <p:sp>
        <p:nvSpPr>
          <p:cNvPr name="TextBox 24" id="24"/>
          <p:cNvSpPr txBox="true"/>
          <p:nvPr/>
        </p:nvSpPr>
        <p:spPr>
          <a:xfrm rot="0">
            <a:off x="6613697" y="7435557"/>
            <a:ext cx="2379154" cy="1326385"/>
          </a:xfrm>
          <a:prstGeom prst="rect">
            <a:avLst/>
          </a:prstGeom>
        </p:spPr>
        <p:txBody>
          <a:bodyPr anchor="t" rtlCol="false" tIns="0" lIns="0" bIns="0" rIns="0">
            <a:spAutoFit/>
          </a:bodyPr>
          <a:lstStyle/>
          <a:p>
            <a:pPr algn="ctr">
              <a:lnSpc>
                <a:spcPts val="3542"/>
              </a:lnSpc>
              <a:spcBef>
                <a:spcPct val="0"/>
              </a:spcBef>
            </a:pPr>
            <a:r>
              <a:rPr lang="en-US" sz="2530">
                <a:solidFill>
                  <a:srgbClr val="1D668F"/>
                </a:solidFill>
                <a:latin typeface="Canva Sans"/>
                <a:ea typeface="Canva Sans"/>
                <a:cs typeface="Canva Sans"/>
                <a:sym typeface="Canva Sans"/>
              </a:rPr>
              <a:t>Does not require lights/heat etc</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FFDF0"/>
        </a:solidFill>
      </p:bgPr>
    </p:bg>
    <p:spTree>
      <p:nvGrpSpPr>
        <p:cNvPr id="1" name=""/>
        <p:cNvGrpSpPr/>
        <p:nvPr/>
      </p:nvGrpSpPr>
      <p:grpSpPr>
        <a:xfrm>
          <a:off x="0" y="0"/>
          <a:ext cx="0" cy="0"/>
          <a:chOff x="0" y="0"/>
          <a:chExt cx="0" cy="0"/>
        </a:xfrm>
      </p:grpSpPr>
      <p:sp>
        <p:nvSpPr>
          <p:cNvPr name="Freeform 2" id="2"/>
          <p:cNvSpPr/>
          <p:nvPr/>
        </p:nvSpPr>
        <p:spPr>
          <a:xfrm flipH="false" flipV="false" rot="0">
            <a:off x="-3241146" y="1911089"/>
            <a:ext cx="10112404" cy="9193094"/>
          </a:xfrm>
          <a:custGeom>
            <a:avLst/>
            <a:gdLst/>
            <a:ahLst/>
            <a:cxnLst/>
            <a:rect r="r" b="b" t="t" l="l"/>
            <a:pathLst>
              <a:path h="9193094" w="10112404">
                <a:moveTo>
                  <a:pt x="0" y="0"/>
                </a:moveTo>
                <a:lnTo>
                  <a:pt x="10112404" y="0"/>
                </a:lnTo>
                <a:lnTo>
                  <a:pt x="10112404" y="9193094"/>
                </a:lnTo>
                <a:lnTo>
                  <a:pt x="0" y="919309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6270788" y="857250"/>
            <a:ext cx="11536309" cy="2541270"/>
          </a:xfrm>
          <a:prstGeom prst="rect">
            <a:avLst/>
          </a:prstGeom>
        </p:spPr>
        <p:txBody>
          <a:bodyPr anchor="t" rtlCol="false" tIns="0" lIns="0" bIns="0" rIns="0">
            <a:spAutoFit/>
          </a:bodyPr>
          <a:lstStyle/>
          <a:p>
            <a:pPr algn="l">
              <a:lnSpc>
                <a:spcPts val="10079"/>
              </a:lnSpc>
              <a:spcBef>
                <a:spcPct val="0"/>
              </a:spcBef>
            </a:pPr>
            <a:r>
              <a:rPr lang="en-US" b="true" sz="7199">
                <a:solidFill>
                  <a:srgbClr val="E77B59"/>
                </a:solidFill>
                <a:latin typeface="Drukaatie Burti Heavy"/>
                <a:ea typeface="Drukaatie Burti Heavy"/>
                <a:cs typeface="Drukaatie Burti Heavy"/>
                <a:sym typeface="Drukaatie Burti Heavy"/>
              </a:rPr>
              <a:t>OUR (VERY) LOOSE SCHEDULE FOR TODAY</a:t>
            </a:r>
          </a:p>
        </p:txBody>
      </p:sp>
      <p:sp>
        <p:nvSpPr>
          <p:cNvPr name="TextBox 4" id="4"/>
          <p:cNvSpPr txBox="true"/>
          <p:nvPr/>
        </p:nvSpPr>
        <p:spPr>
          <a:xfrm rot="0">
            <a:off x="6871258" y="3813977"/>
            <a:ext cx="10145747" cy="501737"/>
          </a:xfrm>
          <a:prstGeom prst="rect">
            <a:avLst/>
          </a:prstGeom>
        </p:spPr>
        <p:txBody>
          <a:bodyPr anchor="t" rtlCol="false" tIns="0" lIns="0" bIns="0" rIns="0">
            <a:spAutoFit/>
          </a:bodyPr>
          <a:lstStyle/>
          <a:p>
            <a:pPr algn="l">
              <a:lnSpc>
                <a:spcPts val="4191"/>
              </a:lnSpc>
            </a:pPr>
            <a:r>
              <a:rPr lang="en-US" sz="2972" b="true">
                <a:solidFill>
                  <a:srgbClr val="1D668F"/>
                </a:solidFill>
                <a:latin typeface="Canva Sans Bold"/>
                <a:ea typeface="Canva Sans Bold"/>
                <a:cs typeface="Canva Sans Bold"/>
                <a:sym typeface="Canva Sans Bold"/>
              </a:rPr>
              <a:t>9:00 - 9:30ish:  </a:t>
            </a:r>
            <a:r>
              <a:rPr lang="en-US" sz="2972">
                <a:solidFill>
                  <a:srgbClr val="1D668F"/>
                </a:solidFill>
                <a:latin typeface="Canva Sans"/>
                <a:ea typeface="Canva Sans"/>
                <a:cs typeface="Canva Sans"/>
                <a:sym typeface="Canva Sans"/>
              </a:rPr>
              <a:t>Intro! to me, to you, to WONA!</a:t>
            </a:r>
          </a:p>
        </p:txBody>
      </p:sp>
      <p:sp>
        <p:nvSpPr>
          <p:cNvPr name="TextBox 5" id="5"/>
          <p:cNvSpPr txBox="true"/>
          <p:nvPr/>
        </p:nvSpPr>
        <p:spPr>
          <a:xfrm rot="0">
            <a:off x="6871258" y="4951326"/>
            <a:ext cx="10335369" cy="1025612"/>
          </a:xfrm>
          <a:prstGeom prst="rect">
            <a:avLst/>
          </a:prstGeom>
        </p:spPr>
        <p:txBody>
          <a:bodyPr anchor="t" rtlCol="false" tIns="0" lIns="0" bIns="0" rIns="0">
            <a:spAutoFit/>
          </a:bodyPr>
          <a:lstStyle/>
          <a:p>
            <a:pPr algn="l">
              <a:lnSpc>
                <a:spcPts val="4191"/>
              </a:lnSpc>
            </a:pPr>
            <a:r>
              <a:rPr lang="en-US" sz="2972" b="true">
                <a:solidFill>
                  <a:srgbClr val="1D668F"/>
                </a:solidFill>
                <a:latin typeface="Canva Sans Bold"/>
                <a:ea typeface="Canva Sans Bold"/>
                <a:cs typeface="Canva Sans Bold"/>
                <a:sym typeface="Canva Sans Bold"/>
              </a:rPr>
              <a:t>9:30 - 10:30ish: </a:t>
            </a:r>
            <a:r>
              <a:rPr lang="en-US" sz="2972">
                <a:solidFill>
                  <a:srgbClr val="1D668F"/>
                </a:solidFill>
                <a:latin typeface="Canva Sans"/>
                <a:ea typeface="Canva Sans"/>
                <a:cs typeface="Canva Sans"/>
                <a:sym typeface="Canva Sans"/>
              </a:rPr>
              <a:t>Seed Basics and Intro to Seed Collection and Care</a:t>
            </a:r>
          </a:p>
        </p:txBody>
      </p:sp>
      <p:sp>
        <p:nvSpPr>
          <p:cNvPr name="TextBox 6" id="6"/>
          <p:cNvSpPr txBox="true"/>
          <p:nvPr/>
        </p:nvSpPr>
        <p:spPr>
          <a:xfrm rot="0">
            <a:off x="6871258" y="6228193"/>
            <a:ext cx="10145747" cy="501737"/>
          </a:xfrm>
          <a:prstGeom prst="rect">
            <a:avLst/>
          </a:prstGeom>
        </p:spPr>
        <p:txBody>
          <a:bodyPr anchor="t" rtlCol="false" tIns="0" lIns="0" bIns="0" rIns="0">
            <a:spAutoFit/>
          </a:bodyPr>
          <a:lstStyle/>
          <a:p>
            <a:pPr algn="l">
              <a:lnSpc>
                <a:spcPts val="4191"/>
              </a:lnSpc>
            </a:pPr>
            <a:r>
              <a:rPr lang="en-US" sz="2972" b="true">
                <a:solidFill>
                  <a:srgbClr val="1D668F"/>
                </a:solidFill>
                <a:latin typeface="Canva Sans Bold"/>
                <a:ea typeface="Canva Sans Bold"/>
                <a:cs typeface="Canva Sans Bold"/>
                <a:sym typeface="Canva Sans Bold"/>
              </a:rPr>
              <a:t>10:30 - 10:45ish: </a:t>
            </a:r>
            <a:r>
              <a:rPr lang="en-US" sz="2972">
                <a:solidFill>
                  <a:srgbClr val="1D668F"/>
                </a:solidFill>
                <a:latin typeface="Canva Sans"/>
                <a:ea typeface="Canva Sans"/>
                <a:cs typeface="Canva Sans"/>
                <a:sym typeface="Canva Sans"/>
              </a:rPr>
              <a:t>Break and Snacks</a:t>
            </a:r>
          </a:p>
        </p:txBody>
      </p:sp>
      <p:sp>
        <p:nvSpPr>
          <p:cNvPr name="TextBox 7" id="7"/>
          <p:cNvSpPr txBox="true"/>
          <p:nvPr/>
        </p:nvSpPr>
        <p:spPr>
          <a:xfrm rot="0">
            <a:off x="6871258" y="7174645"/>
            <a:ext cx="10145747" cy="1025612"/>
          </a:xfrm>
          <a:prstGeom prst="rect">
            <a:avLst/>
          </a:prstGeom>
        </p:spPr>
        <p:txBody>
          <a:bodyPr anchor="t" rtlCol="false" tIns="0" lIns="0" bIns="0" rIns="0">
            <a:spAutoFit/>
          </a:bodyPr>
          <a:lstStyle/>
          <a:p>
            <a:pPr algn="l">
              <a:lnSpc>
                <a:spcPts val="4191"/>
              </a:lnSpc>
            </a:pPr>
            <a:r>
              <a:rPr lang="en-US" sz="2972" b="true">
                <a:solidFill>
                  <a:srgbClr val="1D668F"/>
                </a:solidFill>
                <a:latin typeface="Canva Sans Bold"/>
                <a:ea typeface="Canva Sans Bold"/>
                <a:cs typeface="Canva Sans Bold"/>
                <a:sym typeface="Canva Sans Bold"/>
              </a:rPr>
              <a:t>10:45 - 11:30ish: </a:t>
            </a:r>
            <a:r>
              <a:rPr lang="en-US" sz="2972">
                <a:solidFill>
                  <a:srgbClr val="1D668F"/>
                </a:solidFill>
                <a:latin typeface="Canva Sans"/>
                <a:ea typeface="Canva Sans"/>
                <a:cs typeface="Canva Sans"/>
                <a:sym typeface="Canva Sans"/>
              </a:rPr>
              <a:t>Seed Sowing and Skills Training (Plant some Seeds!)</a:t>
            </a:r>
          </a:p>
        </p:txBody>
      </p:sp>
      <p:sp>
        <p:nvSpPr>
          <p:cNvPr name="TextBox 8" id="8"/>
          <p:cNvSpPr txBox="true"/>
          <p:nvPr/>
        </p:nvSpPr>
        <p:spPr>
          <a:xfrm rot="0">
            <a:off x="6871258" y="8647932"/>
            <a:ext cx="10145747" cy="501737"/>
          </a:xfrm>
          <a:prstGeom prst="rect">
            <a:avLst/>
          </a:prstGeom>
        </p:spPr>
        <p:txBody>
          <a:bodyPr anchor="t" rtlCol="false" tIns="0" lIns="0" bIns="0" rIns="0">
            <a:spAutoFit/>
          </a:bodyPr>
          <a:lstStyle/>
          <a:p>
            <a:pPr algn="l">
              <a:lnSpc>
                <a:spcPts val="4191"/>
              </a:lnSpc>
            </a:pPr>
            <a:r>
              <a:rPr lang="en-US" sz="2972" b="true">
                <a:solidFill>
                  <a:srgbClr val="1D668F"/>
                </a:solidFill>
                <a:latin typeface="Canva Sans Bold"/>
                <a:ea typeface="Canva Sans Bold"/>
                <a:cs typeface="Canva Sans Bold"/>
                <a:sym typeface="Canva Sans Bold"/>
              </a:rPr>
              <a:t>11:30 - 12:00ish: </a:t>
            </a:r>
            <a:r>
              <a:rPr lang="en-US" sz="2972">
                <a:solidFill>
                  <a:srgbClr val="1D668F"/>
                </a:solidFill>
                <a:latin typeface="Canva Sans"/>
                <a:ea typeface="Canva Sans"/>
                <a:cs typeface="Canva Sans"/>
                <a:sym typeface="Canva Sans"/>
              </a:rPr>
              <a:t>Panel and Q &amp; A</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1D668F"/>
        </a:solidFill>
      </p:bgPr>
    </p:bg>
    <p:spTree>
      <p:nvGrpSpPr>
        <p:cNvPr id="1" name=""/>
        <p:cNvGrpSpPr/>
        <p:nvPr/>
      </p:nvGrpSpPr>
      <p:grpSpPr>
        <a:xfrm>
          <a:off x="0" y="0"/>
          <a:ext cx="0" cy="0"/>
          <a:chOff x="0" y="0"/>
          <a:chExt cx="0" cy="0"/>
        </a:xfrm>
      </p:grpSpPr>
      <p:grpSp>
        <p:nvGrpSpPr>
          <p:cNvPr name="Group 2" id="2"/>
          <p:cNvGrpSpPr/>
          <p:nvPr/>
        </p:nvGrpSpPr>
        <p:grpSpPr>
          <a:xfrm rot="0">
            <a:off x="1659719" y="3198273"/>
            <a:ext cx="3263154" cy="6060027"/>
            <a:chOff x="0" y="0"/>
            <a:chExt cx="859431" cy="1596056"/>
          </a:xfrm>
        </p:grpSpPr>
        <p:sp>
          <p:nvSpPr>
            <p:cNvPr name="Freeform 3" id="3"/>
            <p:cNvSpPr/>
            <p:nvPr/>
          </p:nvSpPr>
          <p:spPr>
            <a:xfrm flipH="false" flipV="false" rot="0">
              <a:off x="0" y="0"/>
              <a:ext cx="859431" cy="1596056"/>
            </a:xfrm>
            <a:custGeom>
              <a:avLst/>
              <a:gdLst/>
              <a:ahLst/>
              <a:cxnLst/>
              <a:rect r="r" b="b" t="t" l="l"/>
              <a:pathLst>
                <a:path h="1596056" w="859431">
                  <a:moveTo>
                    <a:pt x="120999" y="0"/>
                  </a:moveTo>
                  <a:lnTo>
                    <a:pt x="738433" y="0"/>
                  </a:lnTo>
                  <a:cubicBezTo>
                    <a:pt x="770523" y="0"/>
                    <a:pt x="801300" y="12748"/>
                    <a:pt x="823992" y="35440"/>
                  </a:cubicBezTo>
                  <a:cubicBezTo>
                    <a:pt x="846683" y="58131"/>
                    <a:pt x="859431" y="88908"/>
                    <a:pt x="859431" y="120999"/>
                  </a:cubicBezTo>
                  <a:lnTo>
                    <a:pt x="859431" y="1475058"/>
                  </a:lnTo>
                  <a:cubicBezTo>
                    <a:pt x="859431" y="1507148"/>
                    <a:pt x="846683" y="1537925"/>
                    <a:pt x="823992" y="1560617"/>
                  </a:cubicBezTo>
                  <a:cubicBezTo>
                    <a:pt x="801300" y="1583308"/>
                    <a:pt x="770523" y="1596056"/>
                    <a:pt x="738433" y="1596056"/>
                  </a:cubicBezTo>
                  <a:lnTo>
                    <a:pt x="120999" y="1596056"/>
                  </a:lnTo>
                  <a:cubicBezTo>
                    <a:pt x="88908" y="1596056"/>
                    <a:pt x="58131" y="1583308"/>
                    <a:pt x="35440" y="1560617"/>
                  </a:cubicBezTo>
                  <a:cubicBezTo>
                    <a:pt x="12748" y="1537925"/>
                    <a:pt x="0" y="1507148"/>
                    <a:pt x="0" y="1475058"/>
                  </a:cubicBezTo>
                  <a:lnTo>
                    <a:pt x="0" y="120999"/>
                  </a:lnTo>
                  <a:cubicBezTo>
                    <a:pt x="0" y="88908"/>
                    <a:pt x="12748" y="58131"/>
                    <a:pt x="35440" y="35440"/>
                  </a:cubicBezTo>
                  <a:cubicBezTo>
                    <a:pt x="58131" y="12748"/>
                    <a:pt x="88908" y="0"/>
                    <a:pt x="120999" y="0"/>
                  </a:cubicBezTo>
                  <a:close/>
                </a:path>
              </a:pathLst>
            </a:custGeom>
            <a:solidFill>
              <a:srgbClr val="FFF8F0"/>
            </a:solidFill>
            <a:ln cap="rnd">
              <a:noFill/>
              <a:prstDash val="solid"/>
              <a:round/>
            </a:ln>
          </p:spPr>
        </p:sp>
        <p:sp>
          <p:nvSpPr>
            <p:cNvPr name="TextBox 4" id="4"/>
            <p:cNvSpPr txBox="true"/>
            <p:nvPr/>
          </p:nvSpPr>
          <p:spPr>
            <a:xfrm>
              <a:off x="0" y="-38100"/>
              <a:ext cx="859431" cy="1634156"/>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5562469" y="3198273"/>
            <a:ext cx="3263154" cy="6060027"/>
            <a:chOff x="0" y="0"/>
            <a:chExt cx="859431" cy="1596056"/>
          </a:xfrm>
        </p:grpSpPr>
        <p:sp>
          <p:nvSpPr>
            <p:cNvPr name="Freeform 6" id="6"/>
            <p:cNvSpPr/>
            <p:nvPr/>
          </p:nvSpPr>
          <p:spPr>
            <a:xfrm flipH="false" flipV="false" rot="0">
              <a:off x="0" y="0"/>
              <a:ext cx="859431" cy="1596056"/>
            </a:xfrm>
            <a:custGeom>
              <a:avLst/>
              <a:gdLst/>
              <a:ahLst/>
              <a:cxnLst/>
              <a:rect r="r" b="b" t="t" l="l"/>
              <a:pathLst>
                <a:path h="1596056" w="859431">
                  <a:moveTo>
                    <a:pt x="120999" y="0"/>
                  </a:moveTo>
                  <a:lnTo>
                    <a:pt x="738433" y="0"/>
                  </a:lnTo>
                  <a:cubicBezTo>
                    <a:pt x="770523" y="0"/>
                    <a:pt x="801300" y="12748"/>
                    <a:pt x="823992" y="35440"/>
                  </a:cubicBezTo>
                  <a:cubicBezTo>
                    <a:pt x="846683" y="58131"/>
                    <a:pt x="859431" y="88908"/>
                    <a:pt x="859431" y="120999"/>
                  </a:cubicBezTo>
                  <a:lnTo>
                    <a:pt x="859431" y="1475058"/>
                  </a:lnTo>
                  <a:cubicBezTo>
                    <a:pt x="859431" y="1507148"/>
                    <a:pt x="846683" y="1537925"/>
                    <a:pt x="823992" y="1560617"/>
                  </a:cubicBezTo>
                  <a:cubicBezTo>
                    <a:pt x="801300" y="1583308"/>
                    <a:pt x="770523" y="1596056"/>
                    <a:pt x="738433" y="1596056"/>
                  </a:cubicBezTo>
                  <a:lnTo>
                    <a:pt x="120999" y="1596056"/>
                  </a:lnTo>
                  <a:cubicBezTo>
                    <a:pt x="88908" y="1596056"/>
                    <a:pt x="58131" y="1583308"/>
                    <a:pt x="35440" y="1560617"/>
                  </a:cubicBezTo>
                  <a:cubicBezTo>
                    <a:pt x="12748" y="1537925"/>
                    <a:pt x="0" y="1507148"/>
                    <a:pt x="0" y="1475058"/>
                  </a:cubicBezTo>
                  <a:lnTo>
                    <a:pt x="0" y="120999"/>
                  </a:lnTo>
                  <a:cubicBezTo>
                    <a:pt x="0" y="88908"/>
                    <a:pt x="12748" y="58131"/>
                    <a:pt x="35440" y="35440"/>
                  </a:cubicBezTo>
                  <a:cubicBezTo>
                    <a:pt x="58131" y="12748"/>
                    <a:pt x="88908" y="0"/>
                    <a:pt x="120999" y="0"/>
                  </a:cubicBezTo>
                  <a:close/>
                </a:path>
              </a:pathLst>
            </a:custGeom>
            <a:solidFill>
              <a:srgbClr val="FFF8F0"/>
            </a:solidFill>
            <a:ln cap="rnd">
              <a:noFill/>
              <a:prstDash val="solid"/>
              <a:round/>
            </a:ln>
          </p:spPr>
        </p:sp>
        <p:sp>
          <p:nvSpPr>
            <p:cNvPr name="TextBox 7" id="7"/>
            <p:cNvSpPr txBox="true"/>
            <p:nvPr/>
          </p:nvSpPr>
          <p:spPr>
            <a:xfrm>
              <a:off x="0" y="-38100"/>
              <a:ext cx="859431" cy="1634156"/>
            </a:xfrm>
            <a:prstGeom prst="rect">
              <a:avLst/>
            </a:prstGeom>
          </p:spPr>
          <p:txBody>
            <a:bodyPr anchor="ctr" rtlCol="false" tIns="50800" lIns="50800" bIns="50800" rIns="50800"/>
            <a:lstStyle/>
            <a:p>
              <a:pPr algn="ctr">
                <a:lnSpc>
                  <a:spcPts val="2659"/>
                </a:lnSpc>
                <a:spcBef>
                  <a:spcPct val="0"/>
                </a:spcBef>
              </a:pPr>
            </a:p>
          </p:txBody>
        </p:sp>
      </p:grpSp>
      <p:grpSp>
        <p:nvGrpSpPr>
          <p:cNvPr name="Group 8" id="8"/>
          <p:cNvGrpSpPr/>
          <p:nvPr/>
        </p:nvGrpSpPr>
        <p:grpSpPr>
          <a:xfrm rot="0">
            <a:off x="9463798" y="3198273"/>
            <a:ext cx="3263154" cy="6060027"/>
            <a:chOff x="0" y="0"/>
            <a:chExt cx="859431" cy="1596056"/>
          </a:xfrm>
        </p:grpSpPr>
        <p:sp>
          <p:nvSpPr>
            <p:cNvPr name="Freeform 9" id="9"/>
            <p:cNvSpPr/>
            <p:nvPr/>
          </p:nvSpPr>
          <p:spPr>
            <a:xfrm flipH="false" flipV="false" rot="0">
              <a:off x="0" y="0"/>
              <a:ext cx="859431" cy="1596056"/>
            </a:xfrm>
            <a:custGeom>
              <a:avLst/>
              <a:gdLst/>
              <a:ahLst/>
              <a:cxnLst/>
              <a:rect r="r" b="b" t="t" l="l"/>
              <a:pathLst>
                <a:path h="1596056" w="859431">
                  <a:moveTo>
                    <a:pt x="120999" y="0"/>
                  </a:moveTo>
                  <a:lnTo>
                    <a:pt x="738433" y="0"/>
                  </a:lnTo>
                  <a:cubicBezTo>
                    <a:pt x="770523" y="0"/>
                    <a:pt x="801300" y="12748"/>
                    <a:pt x="823992" y="35440"/>
                  </a:cubicBezTo>
                  <a:cubicBezTo>
                    <a:pt x="846683" y="58131"/>
                    <a:pt x="859431" y="88908"/>
                    <a:pt x="859431" y="120999"/>
                  </a:cubicBezTo>
                  <a:lnTo>
                    <a:pt x="859431" y="1475058"/>
                  </a:lnTo>
                  <a:cubicBezTo>
                    <a:pt x="859431" y="1507148"/>
                    <a:pt x="846683" y="1537925"/>
                    <a:pt x="823992" y="1560617"/>
                  </a:cubicBezTo>
                  <a:cubicBezTo>
                    <a:pt x="801300" y="1583308"/>
                    <a:pt x="770523" y="1596056"/>
                    <a:pt x="738433" y="1596056"/>
                  </a:cubicBezTo>
                  <a:lnTo>
                    <a:pt x="120999" y="1596056"/>
                  </a:lnTo>
                  <a:cubicBezTo>
                    <a:pt x="88908" y="1596056"/>
                    <a:pt x="58131" y="1583308"/>
                    <a:pt x="35440" y="1560617"/>
                  </a:cubicBezTo>
                  <a:cubicBezTo>
                    <a:pt x="12748" y="1537925"/>
                    <a:pt x="0" y="1507148"/>
                    <a:pt x="0" y="1475058"/>
                  </a:cubicBezTo>
                  <a:lnTo>
                    <a:pt x="0" y="120999"/>
                  </a:lnTo>
                  <a:cubicBezTo>
                    <a:pt x="0" y="88908"/>
                    <a:pt x="12748" y="58131"/>
                    <a:pt x="35440" y="35440"/>
                  </a:cubicBezTo>
                  <a:cubicBezTo>
                    <a:pt x="58131" y="12748"/>
                    <a:pt x="88908" y="0"/>
                    <a:pt x="120999" y="0"/>
                  </a:cubicBezTo>
                  <a:close/>
                </a:path>
              </a:pathLst>
            </a:custGeom>
            <a:solidFill>
              <a:srgbClr val="FFF8F0"/>
            </a:solidFill>
            <a:ln cap="rnd">
              <a:noFill/>
              <a:prstDash val="solid"/>
              <a:round/>
            </a:ln>
          </p:spPr>
        </p:sp>
        <p:sp>
          <p:nvSpPr>
            <p:cNvPr name="TextBox 10" id="10"/>
            <p:cNvSpPr txBox="true"/>
            <p:nvPr/>
          </p:nvSpPr>
          <p:spPr>
            <a:xfrm>
              <a:off x="0" y="-38100"/>
              <a:ext cx="859431" cy="1634156"/>
            </a:xfrm>
            <a:prstGeom prst="rect">
              <a:avLst/>
            </a:prstGeom>
          </p:spPr>
          <p:txBody>
            <a:bodyPr anchor="ctr" rtlCol="false" tIns="50800" lIns="50800" bIns="50800" rIns="50800"/>
            <a:lstStyle/>
            <a:p>
              <a:pPr algn="ctr">
                <a:lnSpc>
                  <a:spcPts val="2659"/>
                </a:lnSpc>
                <a:spcBef>
                  <a:spcPct val="0"/>
                </a:spcBef>
              </a:pPr>
            </a:p>
          </p:txBody>
        </p:sp>
      </p:grpSp>
      <p:grpSp>
        <p:nvGrpSpPr>
          <p:cNvPr name="Group 11" id="11"/>
          <p:cNvGrpSpPr/>
          <p:nvPr/>
        </p:nvGrpSpPr>
        <p:grpSpPr>
          <a:xfrm rot="0">
            <a:off x="13365127" y="3198273"/>
            <a:ext cx="3263154" cy="6060027"/>
            <a:chOff x="0" y="0"/>
            <a:chExt cx="859431" cy="1596056"/>
          </a:xfrm>
        </p:grpSpPr>
        <p:sp>
          <p:nvSpPr>
            <p:cNvPr name="Freeform 12" id="12"/>
            <p:cNvSpPr/>
            <p:nvPr/>
          </p:nvSpPr>
          <p:spPr>
            <a:xfrm flipH="false" flipV="false" rot="0">
              <a:off x="0" y="0"/>
              <a:ext cx="859431" cy="1596056"/>
            </a:xfrm>
            <a:custGeom>
              <a:avLst/>
              <a:gdLst/>
              <a:ahLst/>
              <a:cxnLst/>
              <a:rect r="r" b="b" t="t" l="l"/>
              <a:pathLst>
                <a:path h="1596056" w="859431">
                  <a:moveTo>
                    <a:pt x="120999" y="0"/>
                  </a:moveTo>
                  <a:lnTo>
                    <a:pt x="738433" y="0"/>
                  </a:lnTo>
                  <a:cubicBezTo>
                    <a:pt x="770523" y="0"/>
                    <a:pt x="801300" y="12748"/>
                    <a:pt x="823992" y="35440"/>
                  </a:cubicBezTo>
                  <a:cubicBezTo>
                    <a:pt x="846683" y="58131"/>
                    <a:pt x="859431" y="88908"/>
                    <a:pt x="859431" y="120999"/>
                  </a:cubicBezTo>
                  <a:lnTo>
                    <a:pt x="859431" y="1475058"/>
                  </a:lnTo>
                  <a:cubicBezTo>
                    <a:pt x="859431" y="1507148"/>
                    <a:pt x="846683" y="1537925"/>
                    <a:pt x="823992" y="1560617"/>
                  </a:cubicBezTo>
                  <a:cubicBezTo>
                    <a:pt x="801300" y="1583308"/>
                    <a:pt x="770523" y="1596056"/>
                    <a:pt x="738433" y="1596056"/>
                  </a:cubicBezTo>
                  <a:lnTo>
                    <a:pt x="120999" y="1596056"/>
                  </a:lnTo>
                  <a:cubicBezTo>
                    <a:pt x="88908" y="1596056"/>
                    <a:pt x="58131" y="1583308"/>
                    <a:pt x="35440" y="1560617"/>
                  </a:cubicBezTo>
                  <a:cubicBezTo>
                    <a:pt x="12748" y="1537925"/>
                    <a:pt x="0" y="1507148"/>
                    <a:pt x="0" y="1475058"/>
                  </a:cubicBezTo>
                  <a:lnTo>
                    <a:pt x="0" y="120999"/>
                  </a:lnTo>
                  <a:cubicBezTo>
                    <a:pt x="0" y="88908"/>
                    <a:pt x="12748" y="58131"/>
                    <a:pt x="35440" y="35440"/>
                  </a:cubicBezTo>
                  <a:cubicBezTo>
                    <a:pt x="58131" y="12748"/>
                    <a:pt x="88908" y="0"/>
                    <a:pt x="120999" y="0"/>
                  </a:cubicBezTo>
                  <a:close/>
                </a:path>
              </a:pathLst>
            </a:custGeom>
            <a:solidFill>
              <a:srgbClr val="FFF8F0"/>
            </a:solidFill>
            <a:ln cap="rnd">
              <a:noFill/>
              <a:prstDash val="solid"/>
              <a:round/>
            </a:ln>
          </p:spPr>
        </p:sp>
        <p:sp>
          <p:nvSpPr>
            <p:cNvPr name="TextBox 13" id="13"/>
            <p:cNvSpPr txBox="true"/>
            <p:nvPr/>
          </p:nvSpPr>
          <p:spPr>
            <a:xfrm>
              <a:off x="0" y="-38100"/>
              <a:ext cx="859431" cy="1634156"/>
            </a:xfrm>
            <a:prstGeom prst="rect">
              <a:avLst/>
            </a:prstGeom>
          </p:spPr>
          <p:txBody>
            <a:bodyPr anchor="ctr" rtlCol="false" tIns="50800" lIns="50800" bIns="50800" rIns="50800"/>
            <a:lstStyle/>
            <a:p>
              <a:pPr algn="ctr">
                <a:lnSpc>
                  <a:spcPts val="2659"/>
                </a:lnSpc>
                <a:spcBef>
                  <a:spcPct val="0"/>
                </a:spcBef>
              </a:pPr>
            </a:p>
          </p:txBody>
        </p:sp>
      </p:grpSp>
      <p:sp>
        <p:nvSpPr>
          <p:cNvPr name="Freeform 14" id="14"/>
          <p:cNvSpPr/>
          <p:nvPr/>
        </p:nvSpPr>
        <p:spPr>
          <a:xfrm flipH="false" flipV="false" rot="0">
            <a:off x="13623198" y="7558040"/>
            <a:ext cx="7315200" cy="4005072"/>
          </a:xfrm>
          <a:custGeom>
            <a:avLst/>
            <a:gdLst/>
            <a:ahLst/>
            <a:cxnLst/>
            <a:rect r="r" b="b" t="t" l="l"/>
            <a:pathLst>
              <a:path h="4005072" w="7315200">
                <a:moveTo>
                  <a:pt x="0" y="0"/>
                </a:moveTo>
                <a:lnTo>
                  <a:pt x="7315200" y="0"/>
                </a:lnTo>
                <a:lnTo>
                  <a:pt x="7315200" y="4005072"/>
                </a:lnTo>
                <a:lnTo>
                  <a:pt x="0" y="400507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5" id="15"/>
          <p:cNvSpPr txBox="true"/>
          <p:nvPr/>
        </p:nvSpPr>
        <p:spPr>
          <a:xfrm rot="0">
            <a:off x="1422703" y="819150"/>
            <a:ext cx="15361940" cy="1564645"/>
          </a:xfrm>
          <a:prstGeom prst="rect">
            <a:avLst/>
          </a:prstGeom>
        </p:spPr>
        <p:txBody>
          <a:bodyPr anchor="t" rtlCol="false" tIns="0" lIns="0" bIns="0" rIns="0">
            <a:spAutoFit/>
          </a:bodyPr>
          <a:lstStyle/>
          <a:p>
            <a:pPr algn="ctr">
              <a:lnSpc>
                <a:spcPts val="12459"/>
              </a:lnSpc>
              <a:spcBef>
                <a:spcPct val="0"/>
              </a:spcBef>
            </a:pPr>
            <a:r>
              <a:rPr lang="en-US" b="true" sz="8899">
                <a:solidFill>
                  <a:srgbClr val="FFFDF0"/>
                </a:solidFill>
                <a:latin typeface="Drukaatie Burti Bold"/>
                <a:ea typeface="Drukaatie Burti Bold"/>
                <a:cs typeface="Drukaatie Burti Bold"/>
                <a:sym typeface="Drukaatie Burti Bold"/>
              </a:rPr>
              <a:t>Sowing Methods (Pros &amp; Cons)</a:t>
            </a:r>
          </a:p>
        </p:txBody>
      </p:sp>
      <p:sp>
        <p:nvSpPr>
          <p:cNvPr name="TextBox 16" id="16"/>
          <p:cNvSpPr txBox="true"/>
          <p:nvPr/>
        </p:nvSpPr>
        <p:spPr>
          <a:xfrm rot="0">
            <a:off x="1788754" y="5460324"/>
            <a:ext cx="3005083" cy="3117085"/>
          </a:xfrm>
          <a:prstGeom prst="rect">
            <a:avLst/>
          </a:prstGeom>
        </p:spPr>
        <p:txBody>
          <a:bodyPr anchor="t" rtlCol="false" tIns="0" lIns="0" bIns="0" rIns="0">
            <a:spAutoFit/>
          </a:bodyPr>
          <a:lstStyle/>
          <a:p>
            <a:pPr algn="l" marL="546251" indent="-273125" lvl="1">
              <a:lnSpc>
                <a:spcPts val="3542"/>
              </a:lnSpc>
              <a:buFont typeface="Arial"/>
              <a:buChar char="•"/>
            </a:pPr>
            <a:r>
              <a:rPr lang="en-US" sz="2530">
                <a:solidFill>
                  <a:srgbClr val="1D668F"/>
                </a:solidFill>
                <a:latin typeface="Canva Sans"/>
                <a:ea typeface="Canva Sans"/>
                <a:cs typeface="Canva Sans"/>
                <a:sym typeface="Canva Sans"/>
              </a:rPr>
              <a:t>Materials</a:t>
            </a:r>
          </a:p>
          <a:p>
            <a:pPr algn="l" marL="546251" indent="-273125" lvl="1">
              <a:lnSpc>
                <a:spcPts val="3542"/>
              </a:lnSpc>
              <a:buFont typeface="Arial"/>
              <a:buChar char="•"/>
            </a:pPr>
            <a:r>
              <a:rPr lang="en-US" sz="2530">
                <a:solidFill>
                  <a:srgbClr val="1D668F"/>
                </a:solidFill>
                <a:latin typeface="Canva Sans"/>
                <a:ea typeface="Canva Sans"/>
                <a:cs typeface="Canva Sans"/>
                <a:sym typeface="Canva Sans"/>
              </a:rPr>
              <a:t>Cutting &amp; Drainage</a:t>
            </a:r>
          </a:p>
          <a:p>
            <a:pPr algn="l" marL="546251" indent="-273125" lvl="1">
              <a:lnSpc>
                <a:spcPts val="3542"/>
              </a:lnSpc>
              <a:buFont typeface="Arial"/>
              <a:buChar char="•"/>
            </a:pPr>
            <a:r>
              <a:rPr lang="en-US" sz="2530">
                <a:solidFill>
                  <a:srgbClr val="1D668F"/>
                </a:solidFill>
                <a:latin typeface="Canva Sans"/>
                <a:ea typeface="Canva Sans"/>
                <a:cs typeface="Canva Sans"/>
                <a:sym typeface="Canva Sans"/>
              </a:rPr>
              <a:t>Filling, Sowing, Labeling</a:t>
            </a:r>
          </a:p>
          <a:p>
            <a:pPr algn="l" marL="546251" indent="-273125" lvl="1">
              <a:lnSpc>
                <a:spcPts val="3542"/>
              </a:lnSpc>
              <a:spcBef>
                <a:spcPct val="0"/>
              </a:spcBef>
              <a:buFont typeface="Arial"/>
              <a:buChar char="•"/>
            </a:pPr>
            <a:r>
              <a:rPr lang="en-US" sz="2530">
                <a:solidFill>
                  <a:srgbClr val="1D668F"/>
                </a:solidFill>
                <a:latin typeface="Canva Sans"/>
                <a:ea typeface="Canva Sans"/>
                <a:cs typeface="Canva Sans"/>
                <a:sym typeface="Canva Sans"/>
              </a:rPr>
              <a:t>Watering &amp; Placement</a:t>
            </a:r>
          </a:p>
        </p:txBody>
      </p:sp>
      <p:sp>
        <p:nvSpPr>
          <p:cNvPr name="TextBox 17" id="17"/>
          <p:cNvSpPr txBox="true"/>
          <p:nvPr/>
        </p:nvSpPr>
        <p:spPr>
          <a:xfrm rot="0">
            <a:off x="1917790" y="3421147"/>
            <a:ext cx="2747012" cy="1781485"/>
          </a:xfrm>
          <a:prstGeom prst="rect">
            <a:avLst/>
          </a:prstGeom>
        </p:spPr>
        <p:txBody>
          <a:bodyPr anchor="t" rtlCol="false" tIns="0" lIns="0" bIns="0" rIns="0">
            <a:spAutoFit/>
          </a:bodyPr>
          <a:lstStyle/>
          <a:p>
            <a:pPr algn="ctr">
              <a:lnSpc>
                <a:spcPts val="7032"/>
              </a:lnSpc>
              <a:spcBef>
                <a:spcPct val="0"/>
              </a:spcBef>
            </a:pPr>
            <a:r>
              <a:rPr lang="en-US" b="true" sz="5023">
                <a:solidFill>
                  <a:srgbClr val="1D668F"/>
                </a:solidFill>
                <a:latin typeface="Drukaatie Burti Bold"/>
                <a:ea typeface="Drukaatie Burti Bold"/>
                <a:cs typeface="Drukaatie Burti Bold"/>
                <a:sym typeface="Drukaatie Burti Bold"/>
              </a:rPr>
              <a:t>MILK JUGS</a:t>
            </a:r>
          </a:p>
        </p:txBody>
      </p:sp>
      <p:sp>
        <p:nvSpPr>
          <p:cNvPr name="TextBox 18" id="18"/>
          <p:cNvSpPr txBox="true"/>
          <p:nvPr/>
        </p:nvSpPr>
        <p:spPr>
          <a:xfrm rot="0">
            <a:off x="5820540" y="3421147"/>
            <a:ext cx="2747012" cy="1781485"/>
          </a:xfrm>
          <a:prstGeom prst="rect">
            <a:avLst/>
          </a:prstGeom>
        </p:spPr>
        <p:txBody>
          <a:bodyPr anchor="t" rtlCol="false" tIns="0" lIns="0" bIns="0" rIns="0">
            <a:spAutoFit/>
          </a:bodyPr>
          <a:lstStyle/>
          <a:p>
            <a:pPr algn="ctr">
              <a:lnSpc>
                <a:spcPts val="7032"/>
              </a:lnSpc>
              <a:spcBef>
                <a:spcPct val="0"/>
              </a:spcBef>
            </a:pPr>
            <a:r>
              <a:rPr lang="en-US" b="true" sz="5023">
                <a:solidFill>
                  <a:srgbClr val="1D668F"/>
                </a:solidFill>
                <a:latin typeface="Drukaatie Burti Bold"/>
                <a:ea typeface="Drukaatie Burti Bold"/>
                <a:cs typeface="Drukaatie Burti Bold"/>
                <a:sym typeface="Drukaatie Burti Bold"/>
              </a:rPr>
              <a:t>TRAY METHOD</a:t>
            </a:r>
          </a:p>
        </p:txBody>
      </p:sp>
      <p:sp>
        <p:nvSpPr>
          <p:cNvPr name="TextBox 19" id="19"/>
          <p:cNvSpPr txBox="true"/>
          <p:nvPr/>
        </p:nvSpPr>
        <p:spPr>
          <a:xfrm rot="0">
            <a:off x="9721869" y="3421147"/>
            <a:ext cx="2747012" cy="893625"/>
          </a:xfrm>
          <a:prstGeom prst="rect">
            <a:avLst/>
          </a:prstGeom>
        </p:spPr>
        <p:txBody>
          <a:bodyPr anchor="t" rtlCol="false" tIns="0" lIns="0" bIns="0" rIns="0">
            <a:spAutoFit/>
          </a:bodyPr>
          <a:lstStyle/>
          <a:p>
            <a:pPr algn="ctr">
              <a:lnSpc>
                <a:spcPts val="7032"/>
              </a:lnSpc>
              <a:spcBef>
                <a:spcPct val="0"/>
              </a:spcBef>
            </a:pPr>
            <a:r>
              <a:rPr lang="en-US" b="true" sz="5023">
                <a:solidFill>
                  <a:srgbClr val="1D668F"/>
                </a:solidFill>
                <a:latin typeface="Drukaatie Burti Bold"/>
                <a:ea typeface="Drukaatie Burti Bold"/>
                <a:cs typeface="Drukaatie Burti Bold"/>
                <a:sym typeface="Drukaatie Burti Bold"/>
              </a:rPr>
              <a:t>POTS</a:t>
            </a:r>
          </a:p>
        </p:txBody>
      </p:sp>
      <p:sp>
        <p:nvSpPr>
          <p:cNvPr name="TextBox 20" id="20"/>
          <p:cNvSpPr txBox="true"/>
          <p:nvPr/>
        </p:nvSpPr>
        <p:spPr>
          <a:xfrm rot="0">
            <a:off x="13623198" y="3357354"/>
            <a:ext cx="2747012" cy="1781485"/>
          </a:xfrm>
          <a:prstGeom prst="rect">
            <a:avLst/>
          </a:prstGeom>
        </p:spPr>
        <p:txBody>
          <a:bodyPr anchor="t" rtlCol="false" tIns="0" lIns="0" bIns="0" rIns="0">
            <a:spAutoFit/>
          </a:bodyPr>
          <a:lstStyle/>
          <a:p>
            <a:pPr algn="ctr">
              <a:lnSpc>
                <a:spcPts val="7032"/>
              </a:lnSpc>
              <a:spcBef>
                <a:spcPct val="0"/>
              </a:spcBef>
            </a:pPr>
            <a:r>
              <a:rPr lang="en-US" b="true" sz="5023">
                <a:solidFill>
                  <a:srgbClr val="1D668F"/>
                </a:solidFill>
                <a:latin typeface="Drukaatie Burti Bold"/>
                <a:ea typeface="Drukaatie Burti Bold"/>
                <a:cs typeface="Drukaatie Burti Bold"/>
                <a:sym typeface="Drukaatie Burti Bold"/>
              </a:rPr>
              <a:t>DIRECT SOWING</a:t>
            </a:r>
          </a:p>
        </p:txBody>
      </p:sp>
      <p:sp>
        <p:nvSpPr>
          <p:cNvPr name="Freeform 21" id="21"/>
          <p:cNvSpPr/>
          <p:nvPr/>
        </p:nvSpPr>
        <p:spPr>
          <a:xfrm flipH="false" flipV="true" rot="0">
            <a:off x="-4855176" y="309700"/>
            <a:ext cx="7315200" cy="4005072"/>
          </a:xfrm>
          <a:custGeom>
            <a:avLst/>
            <a:gdLst/>
            <a:ahLst/>
            <a:cxnLst/>
            <a:rect r="r" b="b" t="t" l="l"/>
            <a:pathLst>
              <a:path h="4005072" w="7315200">
                <a:moveTo>
                  <a:pt x="0" y="4005072"/>
                </a:moveTo>
                <a:lnTo>
                  <a:pt x="7315200" y="4005072"/>
                </a:lnTo>
                <a:lnTo>
                  <a:pt x="7315200" y="0"/>
                </a:lnTo>
                <a:lnTo>
                  <a:pt x="0" y="0"/>
                </a:lnTo>
                <a:lnTo>
                  <a:pt x="0" y="4005072"/>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22" id="22"/>
          <p:cNvSpPr txBox="true"/>
          <p:nvPr/>
        </p:nvSpPr>
        <p:spPr>
          <a:xfrm rot="0">
            <a:off x="5691505" y="5460324"/>
            <a:ext cx="3005083" cy="2669410"/>
          </a:xfrm>
          <a:prstGeom prst="rect">
            <a:avLst/>
          </a:prstGeom>
        </p:spPr>
        <p:txBody>
          <a:bodyPr anchor="t" rtlCol="false" tIns="0" lIns="0" bIns="0" rIns="0">
            <a:spAutoFit/>
          </a:bodyPr>
          <a:lstStyle/>
          <a:p>
            <a:pPr algn="l" marL="546251" indent="-273125" lvl="1">
              <a:lnSpc>
                <a:spcPts val="3542"/>
              </a:lnSpc>
              <a:buFont typeface="Arial"/>
              <a:buChar char="•"/>
            </a:pPr>
            <a:r>
              <a:rPr lang="en-US" sz="2530">
                <a:solidFill>
                  <a:srgbClr val="1D668F"/>
                </a:solidFill>
                <a:latin typeface="Canva Sans"/>
                <a:ea typeface="Canva Sans"/>
                <a:cs typeface="Canva Sans"/>
                <a:sym typeface="Canva Sans"/>
              </a:rPr>
              <a:t>Materials</a:t>
            </a:r>
          </a:p>
          <a:p>
            <a:pPr algn="l" marL="546251" indent="-273125" lvl="1">
              <a:lnSpc>
                <a:spcPts val="3542"/>
              </a:lnSpc>
              <a:buFont typeface="Arial"/>
              <a:buChar char="•"/>
            </a:pPr>
            <a:r>
              <a:rPr lang="en-US" sz="2530">
                <a:solidFill>
                  <a:srgbClr val="1D668F"/>
                </a:solidFill>
                <a:latin typeface="Canva Sans"/>
                <a:ea typeface="Canva Sans"/>
                <a:cs typeface="Canva Sans"/>
                <a:sym typeface="Canva Sans"/>
              </a:rPr>
              <a:t>Pros/Cons</a:t>
            </a:r>
          </a:p>
          <a:p>
            <a:pPr algn="l" marL="546251" indent="-273125" lvl="1">
              <a:lnSpc>
                <a:spcPts val="3542"/>
              </a:lnSpc>
              <a:buFont typeface="Arial"/>
              <a:buChar char="•"/>
            </a:pPr>
            <a:r>
              <a:rPr lang="en-US" sz="2530">
                <a:solidFill>
                  <a:srgbClr val="1D668F"/>
                </a:solidFill>
                <a:latin typeface="Canva Sans"/>
                <a:ea typeface="Canva Sans"/>
                <a:cs typeface="Canva Sans"/>
                <a:sym typeface="Canva Sans"/>
              </a:rPr>
              <a:t>Watering &amp; Placement</a:t>
            </a:r>
          </a:p>
          <a:p>
            <a:pPr algn="l" marL="546251" indent="-273125" lvl="1">
              <a:lnSpc>
                <a:spcPts val="3542"/>
              </a:lnSpc>
              <a:spcBef>
                <a:spcPct val="0"/>
              </a:spcBef>
              <a:buFont typeface="Arial"/>
              <a:buChar char="•"/>
            </a:pPr>
            <a:r>
              <a:rPr lang="en-US" sz="2530">
                <a:solidFill>
                  <a:srgbClr val="1D668F"/>
                </a:solidFill>
                <a:latin typeface="Canva Sans"/>
                <a:ea typeface="Canva Sans"/>
                <a:cs typeface="Canva Sans"/>
                <a:sym typeface="Canva Sans"/>
              </a:rPr>
              <a:t>Protection from elements</a:t>
            </a:r>
          </a:p>
        </p:txBody>
      </p:sp>
      <p:sp>
        <p:nvSpPr>
          <p:cNvPr name="TextBox 23" id="23"/>
          <p:cNvSpPr txBox="true"/>
          <p:nvPr/>
        </p:nvSpPr>
        <p:spPr>
          <a:xfrm rot="0">
            <a:off x="9592834" y="5591134"/>
            <a:ext cx="3005083" cy="1774060"/>
          </a:xfrm>
          <a:prstGeom prst="rect">
            <a:avLst/>
          </a:prstGeom>
        </p:spPr>
        <p:txBody>
          <a:bodyPr anchor="t" rtlCol="false" tIns="0" lIns="0" bIns="0" rIns="0">
            <a:spAutoFit/>
          </a:bodyPr>
          <a:lstStyle/>
          <a:p>
            <a:pPr algn="l" marL="546251" indent="-273125" lvl="1">
              <a:lnSpc>
                <a:spcPts val="3542"/>
              </a:lnSpc>
              <a:buFont typeface="Arial"/>
              <a:buChar char="•"/>
            </a:pPr>
            <a:r>
              <a:rPr lang="en-US" sz="2530">
                <a:solidFill>
                  <a:srgbClr val="1D668F"/>
                </a:solidFill>
                <a:latin typeface="Canva Sans"/>
                <a:ea typeface="Canva Sans"/>
                <a:cs typeface="Canva Sans"/>
                <a:sym typeface="Canva Sans"/>
              </a:rPr>
              <a:t>Materials</a:t>
            </a:r>
          </a:p>
          <a:p>
            <a:pPr algn="l" marL="546251" indent="-273125" lvl="1">
              <a:lnSpc>
                <a:spcPts val="3542"/>
              </a:lnSpc>
              <a:buFont typeface="Arial"/>
              <a:buChar char="•"/>
            </a:pPr>
            <a:r>
              <a:rPr lang="en-US" sz="2530">
                <a:solidFill>
                  <a:srgbClr val="1D668F"/>
                </a:solidFill>
                <a:latin typeface="Canva Sans"/>
                <a:ea typeface="Canva Sans"/>
                <a:cs typeface="Canva Sans"/>
                <a:sym typeface="Canva Sans"/>
              </a:rPr>
              <a:t>Individual species / mixed</a:t>
            </a:r>
          </a:p>
          <a:p>
            <a:pPr algn="l" marL="546251" indent="-273125" lvl="1">
              <a:lnSpc>
                <a:spcPts val="3542"/>
              </a:lnSpc>
              <a:spcBef>
                <a:spcPct val="0"/>
              </a:spcBef>
              <a:buFont typeface="Arial"/>
              <a:buChar char="•"/>
            </a:pPr>
            <a:r>
              <a:rPr lang="en-US" sz="2530">
                <a:solidFill>
                  <a:srgbClr val="1D668F"/>
                </a:solidFill>
                <a:latin typeface="Canva Sans"/>
                <a:ea typeface="Canva Sans"/>
                <a:cs typeface="Canva Sans"/>
                <a:sym typeface="Canva Sans"/>
              </a:rPr>
              <a:t>Pros / Cons</a:t>
            </a:r>
          </a:p>
        </p:txBody>
      </p:sp>
      <p:sp>
        <p:nvSpPr>
          <p:cNvPr name="TextBox 24" id="24"/>
          <p:cNvSpPr txBox="true"/>
          <p:nvPr/>
        </p:nvSpPr>
        <p:spPr>
          <a:xfrm rot="0">
            <a:off x="13622302" y="5591134"/>
            <a:ext cx="2738383" cy="2855465"/>
          </a:xfrm>
          <a:prstGeom prst="rect">
            <a:avLst/>
          </a:prstGeom>
        </p:spPr>
        <p:txBody>
          <a:bodyPr anchor="t" rtlCol="false" tIns="0" lIns="0" bIns="0" rIns="0">
            <a:spAutoFit/>
          </a:bodyPr>
          <a:lstStyle/>
          <a:p>
            <a:pPr algn="l" marL="503072" indent="-251536" lvl="1">
              <a:lnSpc>
                <a:spcPts val="3262"/>
              </a:lnSpc>
              <a:buFont typeface="Arial"/>
              <a:buChar char="•"/>
            </a:pPr>
            <a:r>
              <a:rPr lang="en-US" sz="2330">
                <a:solidFill>
                  <a:srgbClr val="1D668F"/>
                </a:solidFill>
                <a:latin typeface="Canva Sans"/>
                <a:ea typeface="Canva Sans"/>
                <a:cs typeface="Canva Sans"/>
                <a:sym typeface="Canva Sans"/>
              </a:rPr>
              <a:t>Reading Conditions (soil and climate)</a:t>
            </a:r>
          </a:p>
          <a:p>
            <a:pPr algn="l" marL="503072" indent="-251536" lvl="1">
              <a:lnSpc>
                <a:spcPts val="3262"/>
              </a:lnSpc>
              <a:buFont typeface="Arial"/>
              <a:buChar char="•"/>
            </a:pPr>
            <a:r>
              <a:rPr lang="en-US" sz="2330">
                <a:solidFill>
                  <a:srgbClr val="1D668F"/>
                </a:solidFill>
                <a:latin typeface="Canva Sans"/>
                <a:ea typeface="Canva Sans"/>
                <a:cs typeface="Canva Sans"/>
                <a:sym typeface="Canva Sans"/>
              </a:rPr>
              <a:t>Temperature Cues</a:t>
            </a:r>
          </a:p>
          <a:p>
            <a:pPr algn="l" marL="503072" indent="-251536" lvl="1">
              <a:lnSpc>
                <a:spcPts val="3262"/>
              </a:lnSpc>
              <a:buFont typeface="Arial"/>
              <a:buChar char="•"/>
            </a:pPr>
            <a:r>
              <a:rPr lang="en-US" sz="2330">
                <a:solidFill>
                  <a:srgbClr val="1D668F"/>
                </a:solidFill>
                <a:latin typeface="Canva Sans"/>
                <a:ea typeface="Canva Sans"/>
                <a:cs typeface="Canva Sans"/>
                <a:sym typeface="Canva Sans"/>
              </a:rPr>
              <a:t>Planting Depth</a:t>
            </a:r>
          </a:p>
          <a:p>
            <a:pPr algn="l" marL="503072" indent="-251536" lvl="1">
              <a:lnSpc>
                <a:spcPts val="3262"/>
              </a:lnSpc>
              <a:spcBef>
                <a:spcPct val="0"/>
              </a:spcBef>
              <a:buFont typeface="Arial"/>
              <a:buChar char="•"/>
            </a:pPr>
            <a:r>
              <a:rPr lang="en-US" sz="2330">
                <a:solidFill>
                  <a:srgbClr val="1D668F"/>
                </a:solidFill>
                <a:latin typeface="Canva Sans"/>
                <a:ea typeface="Canva Sans"/>
                <a:cs typeface="Canva Sans"/>
                <a:sym typeface="Canva Sans"/>
              </a:rPr>
              <a:t>Pros / Cons</a:t>
            </a:r>
          </a:p>
        </p:txBody>
      </p:sp>
    </p:spTree>
  </p:cSld>
  <p:clrMapOvr>
    <a:masterClrMapping/>
  </p:clrMapOvr>
</p:sld>
</file>

<file path=ppt/slides/slide21.xml><?xml version="1.0" encoding="utf-8"?>
<p:sld xmlns:p="http://schemas.openxmlformats.org/presentationml/2006/main" xmlns:a="http://schemas.openxmlformats.org/drawingml/2006/main">
  <p:cSld>
    <p:bg>
      <p:bgPr>
        <a:solidFill>
          <a:srgbClr val="1D668F"/>
        </a:solidFill>
      </p:bgPr>
    </p:bg>
    <p:spTree>
      <p:nvGrpSpPr>
        <p:cNvPr id="1" name=""/>
        <p:cNvGrpSpPr/>
        <p:nvPr/>
      </p:nvGrpSpPr>
      <p:grpSpPr>
        <a:xfrm>
          <a:off x="0" y="0"/>
          <a:ext cx="0" cy="0"/>
          <a:chOff x="0" y="0"/>
          <a:chExt cx="0" cy="0"/>
        </a:xfrm>
      </p:grpSpPr>
      <p:sp>
        <p:nvSpPr>
          <p:cNvPr name="TextBox 2" id="2"/>
          <p:cNvSpPr txBox="true"/>
          <p:nvPr/>
        </p:nvSpPr>
        <p:spPr>
          <a:xfrm rot="0">
            <a:off x="1704988" y="544963"/>
            <a:ext cx="14878024" cy="8888730"/>
          </a:xfrm>
          <a:prstGeom prst="rect">
            <a:avLst/>
          </a:prstGeom>
        </p:spPr>
        <p:txBody>
          <a:bodyPr anchor="t" rtlCol="false" tIns="0" lIns="0" bIns="0" rIns="0">
            <a:spAutoFit/>
          </a:bodyPr>
          <a:lstStyle/>
          <a:p>
            <a:pPr algn="ctr">
              <a:lnSpc>
                <a:spcPts val="4619"/>
              </a:lnSpc>
            </a:pPr>
            <a:r>
              <a:rPr lang="en-US" sz="3299" b="true">
                <a:solidFill>
                  <a:srgbClr val="FFFDF0"/>
                </a:solidFill>
                <a:latin typeface="Drukaatie Burti Bold"/>
                <a:ea typeface="Drukaatie Burti Bold"/>
                <a:cs typeface="Drukaatie Burti Bold"/>
                <a:sym typeface="Drukaatie Burti Bold"/>
              </a:rPr>
              <a:t>Getting Wild Seeds Off to a Good Start</a:t>
            </a:r>
          </a:p>
          <a:p>
            <a:pPr algn="ctr">
              <a:lnSpc>
                <a:spcPts val="3919"/>
              </a:lnSpc>
            </a:pPr>
            <a:r>
              <a:rPr lang="en-US" sz="2799">
                <a:solidFill>
                  <a:srgbClr val="FFFDF0"/>
                </a:solidFill>
                <a:latin typeface="Drukaatie Burti"/>
                <a:ea typeface="Drukaatie Burti"/>
                <a:cs typeface="Drukaatie Burti"/>
                <a:sym typeface="Drukaatie Burti"/>
              </a:rPr>
              <a:t>To cold stratify indoors / refrigerator and then move to the outdoors</a:t>
            </a:r>
          </a:p>
          <a:p>
            <a:pPr algn="ctr">
              <a:lnSpc>
                <a:spcPts val="2800"/>
              </a:lnSpc>
            </a:pPr>
          </a:p>
          <a:p>
            <a:pPr algn="l" marL="518158" indent="-259079" lvl="1">
              <a:lnSpc>
                <a:spcPts val="3359"/>
              </a:lnSpc>
              <a:buFont typeface="Arial"/>
              <a:buChar char="•"/>
            </a:pPr>
            <a:r>
              <a:rPr lang="en-US" sz="2399">
                <a:solidFill>
                  <a:srgbClr val="FFFDF0"/>
                </a:solidFill>
                <a:latin typeface="Canva Sans"/>
                <a:ea typeface="Canva Sans"/>
                <a:cs typeface="Canva Sans"/>
                <a:sym typeface="Canva Sans"/>
              </a:rPr>
              <a:t>Store seeds in a dry, cool place in paper bags or jars.</a:t>
            </a:r>
          </a:p>
          <a:p>
            <a:pPr algn="l" marL="518158" indent="-259079" lvl="1">
              <a:lnSpc>
                <a:spcPts val="3359"/>
              </a:lnSpc>
              <a:buFont typeface="Arial"/>
              <a:buChar char="•"/>
            </a:pPr>
            <a:r>
              <a:rPr lang="en-US" sz="2399">
                <a:solidFill>
                  <a:srgbClr val="FFFDF0"/>
                </a:solidFill>
                <a:latin typeface="Canva Sans"/>
                <a:ea typeface="Canva Sans"/>
                <a:cs typeface="Canva Sans"/>
                <a:sym typeface="Canva Sans"/>
              </a:rPr>
              <a:t>Activating seeds for planting requires stratification. This simple process is done eight weeks before planting. Mix a teaspoon of seed and a teaspoon of moist sand.</a:t>
            </a:r>
          </a:p>
          <a:p>
            <a:pPr algn="l" marL="518158" indent="-259079" lvl="1">
              <a:lnSpc>
                <a:spcPts val="3359"/>
              </a:lnSpc>
              <a:buFont typeface="Arial"/>
              <a:buChar char="•"/>
            </a:pPr>
            <a:r>
              <a:rPr lang="en-US" sz="2399">
                <a:solidFill>
                  <a:srgbClr val="FFFDF0"/>
                </a:solidFill>
                <a:latin typeface="Canva Sans"/>
                <a:ea typeface="Canva Sans"/>
                <a:cs typeface="Canva Sans"/>
                <a:sym typeface="Canva Sans"/>
              </a:rPr>
              <a:t>Rub sand and seed together for a minute to expose the seeds to moisture. Seal the bag, label it, date it, and refrigerate it.</a:t>
            </a:r>
          </a:p>
          <a:p>
            <a:pPr algn="l" marL="518158" indent="-259079" lvl="1">
              <a:lnSpc>
                <a:spcPts val="3359"/>
              </a:lnSpc>
              <a:buFont typeface="Arial"/>
              <a:buChar char="•"/>
            </a:pPr>
            <a:r>
              <a:rPr lang="en-US" sz="2399">
                <a:solidFill>
                  <a:srgbClr val="FFFDF0"/>
                </a:solidFill>
                <a:latin typeface="Canva Sans"/>
                <a:ea typeface="Canva Sans"/>
                <a:cs typeface="Canva Sans"/>
                <a:sym typeface="Canva Sans"/>
              </a:rPr>
              <a:t>Eight weeks later, clean a flat with a 10 percent bleach and 90 percent water solution and fill it with moistened, sterile potting soil.</a:t>
            </a:r>
          </a:p>
          <a:p>
            <a:pPr algn="l" marL="518158" indent="-259079" lvl="1">
              <a:lnSpc>
                <a:spcPts val="3359"/>
              </a:lnSpc>
              <a:buFont typeface="Arial"/>
              <a:buChar char="•"/>
            </a:pPr>
            <a:r>
              <a:rPr lang="en-US" sz="2399">
                <a:solidFill>
                  <a:srgbClr val="FFFDF0"/>
                </a:solidFill>
                <a:latin typeface="Canva Sans"/>
                <a:ea typeface="Canva Sans"/>
                <a:cs typeface="Canva Sans"/>
                <a:sym typeface="Canva Sans"/>
              </a:rPr>
              <a:t>Spread the refrigerated seed and sand mixture on the surface of the soil. Cover with vermiculite and mist with water.</a:t>
            </a:r>
          </a:p>
          <a:p>
            <a:pPr algn="l" marL="518158" indent="-259079" lvl="1">
              <a:lnSpc>
                <a:spcPts val="3359"/>
              </a:lnSpc>
              <a:buFont typeface="Arial"/>
              <a:buChar char="•"/>
            </a:pPr>
            <a:r>
              <a:rPr lang="en-US" sz="2399">
                <a:solidFill>
                  <a:srgbClr val="FFFDF0"/>
                </a:solidFill>
                <a:latin typeface="Canva Sans"/>
                <a:ea typeface="Canva Sans"/>
                <a:cs typeface="Canva Sans"/>
                <a:sym typeface="Canva Sans"/>
              </a:rPr>
              <a:t>Label the tray with the plant name and date. Cover with a sheet of paper, not plastic, and place where warmth will enter from the bottom. Place a light over the tray.</a:t>
            </a:r>
          </a:p>
          <a:p>
            <a:pPr algn="l" marL="518158" indent="-259079" lvl="1">
              <a:lnSpc>
                <a:spcPts val="3359"/>
              </a:lnSpc>
              <a:buFont typeface="Arial"/>
              <a:buChar char="•"/>
            </a:pPr>
            <a:r>
              <a:rPr lang="en-US" sz="2399">
                <a:solidFill>
                  <a:srgbClr val="FFFDF0"/>
                </a:solidFill>
                <a:latin typeface="Canva Sans"/>
                <a:ea typeface="Canva Sans"/>
                <a:cs typeface="Canva Sans"/>
                <a:sym typeface="Canva Sans"/>
              </a:rPr>
              <a:t>The top surface of the refrigerator is an ideal out-of-the-way place for the tray, with room for a lamp.</a:t>
            </a:r>
          </a:p>
          <a:p>
            <a:pPr algn="l" marL="518158" indent="-259079" lvl="1">
              <a:lnSpc>
                <a:spcPts val="3359"/>
              </a:lnSpc>
              <a:buFont typeface="Arial"/>
              <a:buChar char="•"/>
            </a:pPr>
            <a:r>
              <a:rPr lang="en-US" sz="2399">
                <a:solidFill>
                  <a:srgbClr val="FFFDF0"/>
                </a:solidFill>
                <a:latin typeface="Canva Sans"/>
                <a:ea typeface="Canva Sans"/>
                <a:cs typeface="Canva Sans"/>
                <a:sym typeface="Canva Sans"/>
              </a:rPr>
              <a:t>In a couple of weeks, seedlings will sprout. Replant them into six-pack trays, with one plant to each section.</a:t>
            </a:r>
          </a:p>
          <a:p>
            <a:pPr algn="l" marL="518158" indent="-259079" lvl="1">
              <a:lnSpc>
                <a:spcPts val="3359"/>
              </a:lnSpc>
              <a:buFont typeface="Arial"/>
              <a:buChar char="•"/>
            </a:pPr>
            <a:r>
              <a:rPr lang="en-US" sz="2399">
                <a:solidFill>
                  <a:srgbClr val="FFFDF0"/>
                </a:solidFill>
                <a:latin typeface="Canva Sans"/>
                <a:ea typeface="Canva Sans"/>
                <a:cs typeface="Canva Sans"/>
                <a:sym typeface="Canva Sans"/>
              </a:rPr>
              <a:t>Allow growth until they have developed three or four leaves, then move them to larger containers.</a:t>
            </a:r>
          </a:p>
          <a:p>
            <a:pPr algn="l">
              <a:lnSpc>
                <a:spcPts val="2520"/>
              </a:lnSpc>
              <a:spcBef>
                <a:spcPct val="0"/>
              </a:spcBef>
            </a:pP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1D668F"/>
        </a:solidFill>
      </p:bgPr>
    </p:bg>
    <p:spTree>
      <p:nvGrpSpPr>
        <p:cNvPr id="1" name=""/>
        <p:cNvGrpSpPr/>
        <p:nvPr/>
      </p:nvGrpSpPr>
      <p:grpSpPr>
        <a:xfrm>
          <a:off x="0" y="0"/>
          <a:ext cx="0" cy="0"/>
          <a:chOff x="0" y="0"/>
          <a:chExt cx="0" cy="0"/>
        </a:xfrm>
      </p:grpSpPr>
      <p:sp>
        <p:nvSpPr>
          <p:cNvPr name="Freeform 2" id="2"/>
          <p:cNvSpPr/>
          <p:nvPr/>
        </p:nvSpPr>
        <p:spPr>
          <a:xfrm flipH="false" flipV="false" rot="0">
            <a:off x="11136566" y="3578257"/>
            <a:ext cx="5961942" cy="5477534"/>
          </a:xfrm>
          <a:custGeom>
            <a:avLst/>
            <a:gdLst/>
            <a:ahLst/>
            <a:cxnLst/>
            <a:rect r="r" b="b" t="t" l="l"/>
            <a:pathLst>
              <a:path h="5477534" w="5961942">
                <a:moveTo>
                  <a:pt x="0" y="0"/>
                </a:moveTo>
                <a:lnTo>
                  <a:pt x="5961942" y="0"/>
                </a:lnTo>
                <a:lnTo>
                  <a:pt x="5961942" y="5477534"/>
                </a:lnTo>
                <a:lnTo>
                  <a:pt x="0" y="547753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2074447" y="1073271"/>
            <a:ext cx="14878024" cy="1564645"/>
          </a:xfrm>
          <a:prstGeom prst="rect">
            <a:avLst/>
          </a:prstGeom>
        </p:spPr>
        <p:txBody>
          <a:bodyPr anchor="t" rtlCol="false" tIns="0" lIns="0" bIns="0" rIns="0">
            <a:spAutoFit/>
          </a:bodyPr>
          <a:lstStyle/>
          <a:p>
            <a:pPr algn="l">
              <a:lnSpc>
                <a:spcPts val="12459"/>
              </a:lnSpc>
              <a:spcBef>
                <a:spcPct val="0"/>
              </a:spcBef>
            </a:pPr>
            <a:r>
              <a:rPr lang="en-US" b="true" sz="8899">
                <a:solidFill>
                  <a:srgbClr val="FFFDF0"/>
                </a:solidFill>
                <a:latin typeface="Drukaatie Burti Heavy"/>
                <a:ea typeface="Drukaatie Burti Heavy"/>
                <a:cs typeface="Drukaatie Burti Heavy"/>
                <a:sym typeface="Drukaatie Burti Heavy"/>
              </a:rPr>
              <a:t>SOIL</a:t>
            </a:r>
          </a:p>
        </p:txBody>
      </p:sp>
      <p:sp>
        <p:nvSpPr>
          <p:cNvPr name="TextBox 4" id="4"/>
          <p:cNvSpPr txBox="true"/>
          <p:nvPr/>
        </p:nvSpPr>
        <p:spPr>
          <a:xfrm rot="0">
            <a:off x="2074447" y="3288592"/>
            <a:ext cx="9212759" cy="5767199"/>
          </a:xfrm>
          <a:prstGeom prst="rect">
            <a:avLst/>
          </a:prstGeom>
        </p:spPr>
        <p:txBody>
          <a:bodyPr anchor="t" rtlCol="false" tIns="0" lIns="0" bIns="0" rIns="0">
            <a:spAutoFit/>
          </a:bodyPr>
          <a:lstStyle/>
          <a:p>
            <a:pPr algn="l">
              <a:lnSpc>
                <a:spcPts val="6572"/>
              </a:lnSpc>
              <a:spcBef>
                <a:spcPct val="0"/>
              </a:spcBef>
            </a:pPr>
            <a:r>
              <a:rPr lang="en-US" b="true" sz="4694">
                <a:solidFill>
                  <a:srgbClr val="FFFDF0"/>
                </a:solidFill>
                <a:latin typeface="Canva Sans Bold"/>
                <a:ea typeface="Canva Sans Bold"/>
                <a:cs typeface="Canva Sans Bold"/>
                <a:sym typeface="Canva Sans Bold"/>
              </a:rPr>
              <a:t>I</a:t>
            </a:r>
            <a:r>
              <a:rPr lang="en-US" b="true" sz="4694">
                <a:solidFill>
                  <a:srgbClr val="FFFDF0"/>
                </a:solidFill>
                <a:latin typeface="Canva Sans Bold"/>
                <a:ea typeface="Canva Sans Bold"/>
                <a:cs typeface="Canva Sans Bold"/>
                <a:sym typeface="Canva Sans Bold"/>
              </a:rPr>
              <a:t>deal Winter Sowing Mix</a:t>
            </a:r>
          </a:p>
          <a:p>
            <a:pPr algn="l">
              <a:lnSpc>
                <a:spcPts val="6572"/>
              </a:lnSpc>
              <a:spcBef>
                <a:spcPct val="0"/>
              </a:spcBef>
            </a:pPr>
            <a:r>
              <a:rPr lang="en-US" sz="4694">
                <a:solidFill>
                  <a:srgbClr val="FFFDF0"/>
                </a:solidFill>
                <a:latin typeface="Canva Sans"/>
                <a:ea typeface="Canva Sans"/>
                <a:cs typeface="Canva Sans"/>
                <a:sym typeface="Canva Sans"/>
              </a:rPr>
              <a:t>Free-draining</a:t>
            </a:r>
          </a:p>
          <a:p>
            <a:pPr algn="l">
              <a:lnSpc>
                <a:spcPts val="6572"/>
              </a:lnSpc>
              <a:spcBef>
                <a:spcPct val="0"/>
              </a:spcBef>
            </a:pPr>
            <a:r>
              <a:rPr lang="en-US" sz="4694">
                <a:solidFill>
                  <a:srgbClr val="FFFDF0"/>
                </a:solidFill>
                <a:latin typeface="Canva Sans"/>
                <a:ea typeface="Canva Sans"/>
                <a:cs typeface="Canva Sans"/>
                <a:sym typeface="Canva Sans"/>
              </a:rPr>
              <a:t>Low fertility</a:t>
            </a:r>
          </a:p>
          <a:p>
            <a:pPr algn="l">
              <a:lnSpc>
                <a:spcPts val="6572"/>
              </a:lnSpc>
              <a:spcBef>
                <a:spcPct val="0"/>
              </a:spcBef>
            </a:pPr>
          </a:p>
          <a:p>
            <a:pPr algn="l">
              <a:lnSpc>
                <a:spcPts val="6572"/>
              </a:lnSpc>
              <a:spcBef>
                <a:spcPct val="0"/>
              </a:spcBef>
            </a:pPr>
            <a:r>
              <a:rPr lang="en-US" b="true" sz="4694">
                <a:solidFill>
                  <a:srgbClr val="FFFDF0"/>
                </a:solidFill>
                <a:latin typeface="Canva Sans Bold"/>
                <a:ea typeface="Canva Sans Bold"/>
                <a:cs typeface="Canva Sans Bold"/>
                <a:sym typeface="Canva Sans Bold"/>
              </a:rPr>
              <a:t>Examples:</a:t>
            </a:r>
          </a:p>
          <a:p>
            <a:pPr algn="l">
              <a:lnSpc>
                <a:spcPts val="6572"/>
              </a:lnSpc>
              <a:spcBef>
                <a:spcPct val="0"/>
              </a:spcBef>
            </a:pPr>
            <a:r>
              <a:rPr lang="en-US" sz="4694">
                <a:solidFill>
                  <a:srgbClr val="FFFDF0"/>
                </a:solidFill>
                <a:latin typeface="Canva Sans"/>
                <a:ea typeface="Canva Sans"/>
                <a:cs typeface="Canva Sans"/>
                <a:sym typeface="Canva Sans"/>
              </a:rPr>
              <a:t>Seed-starting / Potting mix</a:t>
            </a:r>
          </a:p>
          <a:p>
            <a:pPr algn="l">
              <a:lnSpc>
                <a:spcPts val="6572"/>
              </a:lnSpc>
              <a:spcBef>
                <a:spcPct val="0"/>
              </a:spcBef>
            </a:pPr>
            <a:r>
              <a:rPr lang="en-US" sz="4694">
                <a:solidFill>
                  <a:srgbClr val="FFFDF0"/>
                </a:solidFill>
                <a:latin typeface="Canva Sans"/>
                <a:ea typeface="Canva Sans"/>
                <a:cs typeface="Canva Sans"/>
                <a:sym typeface="Canva Sans"/>
              </a:rPr>
              <a:t>DIY blends (coir + perlite + sand)</a:t>
            </a:r>
          </a:p>
        </p:txBody>
      </p:sp>
      <p:sp>
        <p:nvSpPr>
          <p:cNvPr name="TextBox 5" id="5"/>
          <p:cNvSpPr txBox="true"/>
          <p:nvPr/>
        </p:nvSpPr>
        <p:spPr>
          <a:xfrm rot="0">
            <a:off x="11136566" y="1149018"/>
            <a:ext cx="5815905" cy="2225299"/>
          </a:xfrm>
          <a:prstGeom prst="rect">
            <a:avLst/>
          </a:prstGeom>
        </p:spPr>
        <p:txBody>
          <a:bodyPr anchor="t" rtlCol="false" tIns="0" lIns="0" bIns="0" rIns="0">
            <a:spAutoFit/>
          </a:bodyPr>
          <a:lstStyle/>
          <a:p>
            <a:pPr algn="l">
              <a:lnSpc>
                <a:spcPts val="5970"/>
              </a:lnSpc>
            </a:pPr>
            <a:r>
              <a:rPr lang="en-US" b="true" sz="4264">
                <a:solidFill>
                  <a:srgbClr val="FFFDF0"/>
                </a:solidFill>
                <a:latin typeface="Canva Sans Bold"/>
                <a:ea typeface="Canva Sans Bold"/>
                <a:cs typeface="Canva Sans Bold"/>
                <a:sym typeface="Canva Sans Bold"/>
              </a:rPr>
              <a:t>What to Avoid</a:t>
            </a:r>
          </a:p>
          <a:p>
            <a:pPr algn="l">
              <a:lnSpc>
                <a:spcPts val="5970"/>
              </a:lnSpc>
              <a:spcBef>
                <a:spcPct val="0"/>
              </a:spcBef>
            </a:pPr>
            <a:r>
              <a:rPr lang="en-US" sz="4264">
                <a:solidFill>
                  <a:srgbClr val="FFFDF0"/>
                </a:solidFill>
                <a:latin typeface="Canva Sans"/>
                <a:ea typeface="Canva Sans"/>
                <a:cs typeface="Canva Sans"/>
                <a:sym typeface="Canva Sans"/>
              </a:rPr>
              <a:t>Heavy garden soil</a:t>
            </a:r>
          </a:p>
          <a:p>
            <a:pPr algn="ctr">
              <a:lnSpc>
                <a:spcPts val="5970"/>
              </a:lnSpc>
              <a:spcBef>
                <a:spcPct val="0"/>
              </a:spcBef>
            </a:pPr>
            <a:r>
              <a:rPr lang="en-US" sz="4264">
                <a:solidFill>
                  <a:srgbClr val="FFFDF0"/>
                </a:solidFill>
                <a:latin typeface="Canva Sans"/>
                <a:ea typeface="Canva Sans"/>
                <a:cs typeface="Canva Sans"/>
                <a:sym typeface="Canva Sans"/>
              </a:rPr>
              <a:t>High compost content</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1D668F"/>
        </a:solidFill>
      </p:bgPr>
    </p:bg>
    <p:spTree>
      <p:nvGrpSpPr>
        <p:cNvPr id="1" name=""/>
        <p:cNvGrpSpPr/>
        <p:nvPr/>
      </p:nvGrpSpPr>
      <p:grpSpPr>
        <a:xfrm>
          <a:off x="0" y="0"/>
          <a:ext cx="0" cy="0"/>
          <a:chOff x="0" y="0"/>
          <a:chExt cx="0" cy="0"/>
        </a:xfrm>
      </p:grpSpPr>
      <p:sp>
        <p:nvSpPr>
          <p:cNvPr name="Freeform 2" id="2"/>
          <p:cNvSpPr/>
          <p:nvPr/>
        </p:nvSpPr>
        <p:spPr>
          <a:xfrm flipH="false" flipV="false" rot="0">
            <a:off x="5831607" y="1028700"/>
            <a:ext cx="4478935" cy="4078102"/>
          </a:xfrm>
          <a:custGeom>
            <a:avLst/>
            <a:gdLst/>
            <a:ahLst/>
            <a:cxnLst/>
            <a:rect r="r" b="b" t="t" l="l"/>
            <a:pathLst>
              <a:path h="4078102" w="4478935">
                <a:moveTo>
                  <a:pt x="0" y="0"/>
                </a:moveTo>
                <a:lnTo>
                  <a:pt x="4478935" y="0"/>
                </a:lnTo>
                <a:lnTo>
                  <a:pt x="4478935" y="4078102"/>
                </a:lnTo>
                <a:lnTo>
                  <a:pt x="0" y="4078102"/>
                </a:lnTo>
                <a:lnTo>
                  <a:pt x="0" y="0"/>
                </a:lnTo>
                <a:close/>
              </a:path>
            </a:pathLst>
          </a:custGeom>
          <a:blipFill>
            <a:blip r:embed="rId2"/>
            <a:stretch>
              <a:fillRect l="-6648" t="0" r="-14752" b="0"/>
            </a:stretch>
          </a:blipFill>
        </p:spPr>
      </p:sp>
      <p:sp>
        <p:nvSpPr>
          <p:cNvPr name="Freeform 3" id="3"/>
          <p:cNvSpPr/>
          <p:nvPr/>
        </p:nvSpPr>
        <p:spPr>
          <a:xfrm flipH="false" flipV="false" rot="0">
            <a:off x="1028700" y="5473541"/>
            <a:ext cx="4543999" cy="4135484"/>
          </a:xfrm>
          <a:custGeom>
            <a:avLst/>
            <a:gdLst/>
            <a:ahLst/>
            <a:cxnLst/>
            <a:rect r="r" b="b" t="t" l="l"/>
            <a:pathLst>
              <a:path h="4135484" w="4543999">
                <a:moveTo>
                  <a:pt x="0" y="0"/>
                </a:moveTo>
                <a:lnTo>
                  <a:pt x="4543999" y="0"/>
                </a:lnTo>
                <a:lnTo>
                  <a:pt x="4543999" y="4135484"/>
                </a:lnTo>
                <a:lnTo>
                  <a:pt x="0" y="4135484"/>
                </a:lnTo>
                <a:lnTo>
                  <a:pt x="0" y="0"/>
                </a:lnTo>
                <a:close/>
              </a:path>
            </a:pathLst>
          </a:custGeom>
          <a:blipFill>
            <a:blip r:embed="rId3"/>
            <a:stretch>
              <a:fillRect l="-4923" t="-7709" r="0" b="-46007"/>
            </a:stretch>
          </a:blipFill>
        </p:spPr>
      </p:sp>
      <p:sp>
        <p:nvSpPr>
          <p:cNvPr name="Freeform 4" id="4"/>
          <p:cNvSpPr/>
          <p:nvPr/>
        </p:nvSpPr>
        <p:spPr>
          <a:xfrm flipH="false" flipV="false" rot="0">
            <a:off x="5831607" y="5473541"/>
            <a:ext cx="4478935" cy="4135484"/>
          </a:xfrm>
          <a:custGeom>
            <a:avLst/>
            <a:gdLst/>
            <a:ahLst/>
            <a:cxnLst/>
            <a:rect r="r" b="b" t="t" l="l"/>
            <a:pathLst>
              <a:path h="4135484" w="4478935">
                <a:moveTo>
                  <a:pt x="0" y="0"/>
                </a:moveTo>
                <a:lnTo>
                  <a:pt x="4478935" y="0"/>
                </a:lnTo>
                <a:lnTo>
                  <a:pt x="4478935" y="4135484"/>
                </a:lnTo>
                <a:lnTo>
                  <a:pt x="0" y="4135484"/>
                </a:lnTo>
                <a:lnTo>
                  <a:pt x="0" y="0"/>
                </a:lnTo>
                <a:close/>
              </a:path>
            </a:pathLst>
          </a:custGeom>
          <a:blipFill>
            <a:blip r:embed="rId4"/>
            <a:stretch>
              <a:fillRect l="0" t="-1467" r="-26722" b="-1467"/>
            </a:stretch>
          </a:blipFill>
        </p:spPr>
      </p:sp>
      <p:sp>
        <p:nvSpPr>
          <p:cNvPr name="Freeform 5" id="5"/>
          <p:cNvSpPr/>
          <p:nvPr/>
        </p:nvSpPr>
        <p:spPr>
          <a:xfrm flipH="false" flipV="false" rot="0">
            <a:off x="1028700" y="1028700"/>
            <a:ext cx="4543999" cy="4078102"/>
          </a:xfrm>
          <a:custGeom>
            <a:avLst/>
            <a:gdLst/>
            <a:ahLst/>
            <a:cxnLst/>
            <a:rect r="r" b="b" t="t" l="l"/>
            <a:pathLst>
              <a:path h="4078102" w="4543999">
                <a:moveTo>
                  <a:pt x="0" y="0"/>
                </a:moveTo>
                <a:lnTo>
                  <a:pt x="4543999" y="0"/>
                </a:lnTo>
                <a:lnTo>
                  <a:pt x="4543999" y="4078102"/>
                </a:lnTo>
                <a:lnTo>
                  <a:pt x="0" y="4078102"/>
                </a:lnTo>
                <a:lnTo>
                  <a:pt x="0" y="0"/>
                </a:lnTo>
                <a:close/>
              </a:path>
            </a:pathLst>
          </a:custGeom>
          <a:blipFill>
            <a:blip r:embed="rId5"/>
            <a:stretch>
              <a:fillRect l="0" t="-33136" r="-4923" b="-22743"/>
            </a:stretch>
          </a:blipFill>
        </p:spPr>
      </p:sp>
      <p:sp>
        <p:nvSpPr>
          <p:cNvPr name="TextBox 6" id="6"/>
          <p:cNvSpPr txBox="true"/>
          <p:nvPr/>
        </p:nvSpPr>
        <p:spPr>
          <a:xfrm rot="0">
            <a:off x="11111931" y="819150"/>
            <a:ext cx="6550633" cy="3145795"/>
          </a:xfrm>
          <a:prstGeom prst="rect">
            <a:avLst/>
          </a:prstGeom>
        </p:spPr>
        <p:txBody>
          <a:bodyPr anchor="t" rtlCol="false" tIns="0" lIns="0" bIns="0" rIns="0">
            <a:spAutoFit/>
          </a:bodyPr>
          <a:lstStyle/>
          <a:p>
            <a:pPr algn="just">
              <a:lnSpc>
                <a:spcPts val="12459"/>
              </a:lnSpc>
            </a:pPr>
            <a:r>
              <a:rPr lang="en-US" sz="8899" b="true">
                <a:solidFill>
                  <a:srgbClr val="FFFDF0"/>
                </a:solidFill>
                <a:latin typeface="Drukaatie Burti Bold"/>
                <a:ea typeface="Drukaatie Burti Bold"/>
                <a:cs typeface="Drukaatie Burti Bold"/>
                <a:sym typeface="Drukaatie Burti Bold"/>
              </a:rPr>
              <a:t>Helpful </a:t>
            </a:r>
          </a:p>
          <a:p>
            <a:pPr algn="just">
              <a:lnSpc>
                <a:spcPts val="12459"/>
              </a:lnSpc>
              <a:spcBef>
                <a:spcPct val="0"/>
              </a:spcBef>
            </a:pPr>
            <a:r>
              <a:rPr lang="en-US" b="true" sz="8899">
                <a:solidFill>
                  <a:srgbClr val="FFFDF0"/>
                </a:solidFill>
                <a:latin typeface="Drukaatie Burti Bold"/>
                <a:ea typeface="Drukaatie Burti Bold"/>
                <a:cs typeface="Drukaatie Burti Bold"/>
                <a:sym typeface="Drukaatie Burti Bold"/>
              </a:rPr>
              <a:t>Tips &amp; More</a:t>
            </a:r>
          </a:p>
        </p:txBody>
      </p:sp>
      <p:sp>
        <p:nvSpPr>
          <p:cNvPr name="TextBox 7" id="7"/>
          <p:cNvSpPr txBox="true"/>
          <p:nvPr/>
        </p:nvSpPr>
        <p:spPr>
          <a:xfrm rot="0">
            <a:off x="11111931" y="4311984"/>
            <a:ext cx="7020818" cy="5297041"/>
          </a:xfrm>
          <a:prstGeom prst="rect">
            <a:avLst/>
          </a:prstGeom>
        </p:spPr>
        <p:txBody>
          <a:bodyPr anchor="t" rtlCol="false" tIns="0" lIns="0" bIns="0" rIns="0">
            <a:spAutoFit/>
          </a:bodyPr>
          <a:lstStyle/>
          <a:p>
            <a:pPr algn="l">
              <a:lnSpc>
                <a:spcPts val="4662"/>
              </a:lnSpc>
              <a:spcBef>
                <a:spcPct val="0"/>
              </a:spcBef>
            </a:pPr>
            <a:r>
              <a:rPr lang="en-US" b="true" sz="3330">
                <a:solidFill>
                  <a:srgbClr val="FFFDF0"/>
                </a:solidFill>
                <a:latin typeface="Canva Sans Bold"/>
                <a:ea typeface="Canva Sans Bold"/>
                <a:cs typeface="Canva Sans Bold"/>
                <a:sym typeface="Canva Sans Bold"/>
              </a:rPr>
              <a:t>Tools</a:t>
            </a:r>
          </a:p>
          <a:p>
            <a:pPr algn="l" marL="718966" indent="-359483" lvl="1">
              <a:lnSpc>
                <a:spcPts val="4662"/>
              </a:lnSpc>
              <a:buFont typeface="Arial"/>
              <a:buChar char="•"/>
            </a:pPr>
            <a:r>
              <a:rPr lang="en-US" sz="3330">
                <a:solidFill>
                  <a:srgbClr val="FFFDF0"/>
                </a:solidFill>
                <a:latin typeface="Canva Sans"/>
                <a:ea typeface="Canva Sans"/>
                <a:cs typeface="Canva Sans"/>
                <a:sym typeface="Canva Sans"/>
              </a:rPr>
              <a:t>Dibble or pencil</a:t>
            </a:r>
          </a:p>
          <a:p>
            <a:pPr algn="l" marL="718966" indent="-359483" lvl="1">
              <a:lnSpc>
                <a:spcPts val="4662"/>
              </a:lnSpc>
              <a:buFont typeface="Arial"/>
              <a:buChar char="•"/>
            </a:pPr>
            <a:r>
              <a:rPr lang="en-US" sz="3330">
                <a:solidFill>
                  <a:srgbClr val="FFFDF0"/>
                </a:solidFill>
                <a:latin typeface="Canva Sans"/>
                <a:ea typeface="Canva Sans"/>
                <a:cs typeface="Canva Sans"/>
                <a:sym typeface="Canva Sans"/>
              </a:rPr>
              <a:t>Permanent labels</a:t>
            </a:r>
          </a:p>
          <a:p>
            <a:pPr algn="l" marL="718966" indent="-359483" lvl="1">
              <a:lnSpc>
                <a:spcPts val="4662"/>
              </a:lnSpc>
              <a:buFont typeface="Arial"/>
              <a:buChar char="•"/>
            </a:pPr>
            <a:r>
              <a:rPr lang="en-US" sz="3330">
                <a:solidFill>
                  <a:srgbClr val="FFFDF0"/>
                </a:solidFill>
                <a:latin typeface="Canva Sans"/>
                <a:ea typeface="Canva Sans"/>
                <a:cs typeface="Canva Sans"/>
                <a:sym typeface="Canva Sans"/>
              </a:rPr>
              <a:t>Marker types</a:t>
            </a:r>
          </a:p>
          <a:p>
            <a:pPr algn="l">
              <a:lnSpc>
                <a:spcPts val="4662"/>
              </a:lnSpc>
              <a:spcBef>
                <a:spcPct val="0"/>
              </a:spcBef>
            </a:pPr>
          </a:p>
          <a:p>
            <a:pPr algn="l">
              <a:lnSpc>
                <a:spcPts val="4662"/>
              </a:lnSpc>
              <a:spcBef>
                <a:spcPct val="0"/>
              </a:spcBef>
            </a:pPr>
            <a:r>
              <a:rPr lang="en-US" b="true" sz="3330">
                <a:solidFill>
                  <a:srgbClr val="FFFDF0"/>
                </a:solidFill>
                <a:latin typeface="Canva Sans Bold"/>
                <a:ea typeface="Canva Sans Bold"/>
                <a:cs typeface="Canva Sans Bold"/>
                <a:sym typeface="Canva Sans Bold"/>
              </a:rPr>
              <a:t>Protection</a:t>
            </a:r>
          </a:p>
          <a:p>
            <a:pPr algn="l" marL="718966" indent="-359483" lvl="1">
              <a:lnSpc>
                <a:spcPts val="4662"/>
              </a:lnSpc>
              <a:buFont typeface="Arial"/>
              <a:buChar char="•"/>
            </a:pPr>
            <a:r>
              <a:rPr lang="en-US" sz="3330">
                <a:solidFill>
                  <a:srgbClr val="FFFDF0"/>
                </a:solidFill>
                <a:latin typeface="Canva Sans"/>
                <a:ea typeface="Canva Sans"/>
                <a:cs typeface="Canva Sans"/>
                <a:sym typeface="Canva Sans"/>
              </a:rPr>
              <a:t>Fencing</a:t>
            </a:r>
          </a:p>
          <a:p>
            <a:pPr algn="l" marL="718966" indent="-359483" lvl="1">
              <a:lnSpc>
                <a:spcPts val="4662"/>
              </a:lnSpc>
              <a:buFont typeface="Arial"/>
              <a:buChar char="•"/>
            </a:pPr>
            <a:r>
              <a:rPr lang="en-US" sz="3330">
                <a:solidFill>
                  <a:srgbClr val="FFFDF0"/>
                </a:solidFill>
                <a:latin typeface="Canva Sans"/>
                <a:ea typeface="Canva Sans"/>
                <a:cs typeface="Canva Sans"/>
                <a:sym typeface="Canva Sans"/>
              </a:rPr>
              <a:t>Chicken wire or hardware cloth</a:t>
            </a:r>
          </a:p>
          <a:p>
            <a:pPr algn="l" marL="718966" indent="-359483" lvl="1">
              <a:lnSpc>
                <a:spcPts val="4662"/>
              </a:lnSpc>
              <a:buFont typeface="Arial"/>
              <a:buChar char="•"/>
            </a:pPr>
            <a:r>
              <a:rPr lang="en-US" sz="3330">
                <a:solidFill>
                  <a:srgbClr val="FFFDF0"/>
                </a:solidFill>
                <a:latin typeface="Canva Sans"/>
                <a:ea typeface="Canva Sans"/>
                <a:cs typeface="Canva Sans"/>
                <a:sym typeface="Canva Sans"/>
              </a:rPr>
              <a:t>Elevation from ground</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1D668F"/>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tretch>
            <a:fillRect/>
          </a:stretch>
        </p:blipFill>
        <p:spPr>
          <a:xfrm rot="0">
            <a:off x="14257257" y="6506255"/>
            <a:ext cx="3596765" cy="3596765"/>
          </a:xfrm>
          <a:prstGeom prst="rect">
            <a:avLst/>
          </a:prstGeom>
        </p:spPr>
      </p:pic>
      <p:sp>
        <p:nvSpPr>
          <p:cNvPr name="Freeform 3" id="3"/>
          <p:cNvSpPr/>
          <p:nvPr/>
        </p:nvSpPr>
        <p:spPr>
          <a:xfrm flipH="false" flipV="false" rot="0">
            <a:off x="1186983" y="3239766"/>
            <a:ext cx="4181602" cy="5380738"/>
          </a:xfrm>
          <a:custGeom>
            <a:avLst/>
            <a:gdLst/>
            <a:ahLst/>
            <a:cxnLst/>
            <a:rect r="r" b="b" t="t" l="l"/>
            <a:pathLst>
              <a:path h="5380738" w="4181602">
                <a:moveTo>
                  <a:pt x="0" y="0"/>
                </a:moveTo>
                <a:lnTo>
                  <a:pt x="4181602" y="0"/>
                </a:lnTo>
                <a:lnTo>
                  <a:pt x="4181602" y="5380737"/>
                </a:lnTo>
                <a:lnTo>
                  <a:pt x="0" y="5380737"/>
                </a:lnTo>
                <a:lnTo>
                  <a:pt x="0" y="0"/>
                </a:lnTo>
                <a:close/>
              </a:path>
            </a:pathLst>
          </a:custGeom>
          <a:blipFill>
            <a:blip r:embed="rId3"/>
            <a:stretch>
              <a:fillRect l="0" t="0" r="0" b="0"/>
            </a:stretch>
          </a:blipFill>
        </p:spPr>
      </p:sp>
      <p:sp>
        <p:nvSpPr>
          <p:cNvPr name="Freeform 4" id="4"/>
          <p:cNvSpPr/>
          <p:nvPr/>
        </p:nvSpPr>
        <p:spPr>
          <a:xfrm flipH="false" flipV="false" rot="0">
            <a:off x="10327395" y="3239766"/>
            <a:ext cx="3592322" cy="5380738"/>
          </a:xfrm>
          <a:custGeom>
            <a:avLst/>
            <a:gdLst/>
            <a:ahLst/>
            <a:cxnLst/>
            <a:rect r="r" b="b" t="t" l="l"/>
            <a:pathLst>
              <a:path h="5380738" w="3592322">
                <a:moveTo>
                  <a:pt x="0" y="0"/>
                </a:moveTo>
                <a:lnTo>
                  <a:pt x="3592322" y="0"/>
                </a:lnTo>
                <a:lnTo>
                  <a:pt x="3592322" y="5380737"/>
                </a:lnTo>
                <a:lnTo>
                  <a:pt x="0" y="5380737"/>
                </a:lnTo>
                <a:lnTo>
                  <a:pt x="0" y="0"/>
                </a:lnTo>
                <a:close/>
              </a:path>
            </a:pathLst>
          </a:custGeom>
          <a:blipFill>
            <a:blip r:embed="rId4"/>
            <a:stretch>
              <a:fillRect l="0" t="0" r="0" b="-773"/>
            </a:stretch>
          </a:blipFill>
        </p:spPr>
      </p:sp>
      <p:sp>
        <p:nvSpPr>
          <p:cNvPr name="Freeform 5" id="5"/>
          <p:cNvSpPr/>
          <p:nvPr/>
        </p:nvSpPr>
        <p:spPr>
          <a:xfrm flipH="false" flipV="false" rot="0">
            <a:off x="5766241" y="3239766"/>
            <a:ext cx="4161104" cy="5380738"/>
          </a:xfrm>
          <a:custGeom>
            <a:avLst/>
            <a:gdLst/>
            <a:ahLst/>
            <a:cxnLst/>
            <a:rect r="r" b="b" t="t" l="l"/>
            <a:pathLst>
              <a:path h="5380738" w="4161104">
                <a:moveTo>
                  <a:pt x="0" y="0"/>
                </a:moveTo>
                <a:lnTo>
                  <a:pt x="4161104" y="0"/>
                </a:lnTo>
                <a:lnTo>
                  <a:pt x="4161104" y="5380737"/>
                </a:lnTo>
                <a:lnTo>
                  <a:pt x="0" y="5380737"/>
                </a:lnTo>
                <a:lnTo>
                  <a:pt x="0" y="0"/>
                </a:lnTo>
                <a:close/>
              </a:path>
            </a:pathLst>
          </a:custGeom>
          <a:blipFill>
            <a:blip r:embed="rId5"/>
            <a:stretch>
              <a:fillRect l="0" t="0" r="0" b="0"/>
            </a:stretch>
          </a:blipFill>
        </p:spPr>
      </p:sp>
      <p:sp>
        <p:nvSpPr>
          <p:cNvPr name="TextBox 6" id="6"/>
          <p:cNvSpPr txBox="true"/>
          <p:nvPr/>
        </p:nvSpPr>
        <p:spPr>
          <a:xfrm rot="0">
            <a:off x="14494780" y="4262806"/>
            <a:ext cx="3121718" cy="2344420"/>
          </a:xfrm>
          <a:prstGeom prst="rect">
            <a:avLst/>
          </a:prstGeom>
        </p:spPr>
        <p:txBody>
          <a:bodyPr anchor="t" rtlCol="false" tIns="0" lIns="0" bIns="0" rIns="0">
            <a:spAutoFit/>
          </a:bodyPr>
          <a:lstStyle/>
          <a:p>
            <a:pPr algn="ctr">
              <a:lnSpc>
                <a:spcPts val="3079"/>
              </a:lnSpc>
              <a:spcBef>
                <a:spcPct val="0"/>
              </a:spcBef>
            </a:pPr>
            <a:r>
              <a:rPr lang="en-US" sz="2199">
                <a:solidFill>
                  <a:srgbClr val="FFFFFF"/>
                </a:solidFill>
                <a:latin typeface="Drukaatie Burti"/>
                <a:ea typeface="Drukaatie Burti"/>
                <a:cs typeface="Drukaatie Burti"/>
                <a:sym typeface="Drukaatie Burti"/>
              </a:rPr>
              <a:t>Learning from Seeds: Winter Sowing, Seed Starting, and Youth Discovery - Wild Ones: Native Plants, Natural Landscapes</a:t>
            </a:r>
          </a:p>
        </p:txBody>
      </p:sp>
      <p:sp>
        <p:nvSpPr>
          <p:cNvPr name="TextBox 7" id="7"/>
          <p:cNvSpPr txBox="true"/>
          <p:nvPr/>
        </p:nvSpPr>
        <p:spPr>
          <a:xfrm rot="0">
            <a:off x="1186983" y="605638"/>
            <a:ext cx="7503571" cy="2293968"/>
          </a:xfrm>
          <a:prstGeom prst="rect">
            <a:avLst/>
          </a:prstGeom>
        </p:spPr>
        <p:txBody>
          <a:bodyPr anchor="t" rtlCol="false" tIns="0" lIns="0" bIns="0" rIns="0">
            <a:spAutoFit/>
          </a:bodyPr>
          <a:lstStyle/>
          <a:p>
            <a:pPr algn="ctr">
              <a:lnSpc>
                <a:spcPts val="18382"/>
              </a:lnSpc>
              <a:spcBef>
                <a:spcPct val="0"/>
              </a:spcBef>
            </a:pPr>
            <a:r>
              <a:rPr lang="en-US" sz="13130">
                <a:solidFill>
                  <a:srgbClr val="E0914E"/>
                </a:solidFill>
                <a:latin typeface="Drukaatie Burti"/>
                <a:ea typeface="Drukaatie Burti"/>
                <a:cs typeface="Drukaatie Burti"/>
                <a:sym typeface="Drukaatie Burti"/>
              </a:rPr>
              <a:t>Thank you!</a:t>
            </a:r>
          </a:p>
        </p:txBody>
      </p:sp>
      <p:sp>
        <p:nvSpPr>
          <p:cNvPr name="TextBox 8" id="8"/>
          <p:cNvSpPr txBox="true"/>
          <p:nvPr/>
        </p:nvSpPr>
        <p:spPr>
          <a:xfrm rot="0">
            <a:off x="12188774" y="748513"/>
            <a:ext cx="5427723" cy="2372991"/>
          </a:xfrm>
          <a:prstGeom prst="rect">
            <a:avLst/>
          </a:prstGeom>
        </p:spPr>
        <p:txBody>
          <a:bodyPr anchor="t" rtlCol="false" tIns="0" lIns="0" bIns="0" rIns="0">
            <a:spAutoFit/>
          </a:bodyPr>
          <a:lstStyle/>
          <a:p>
            <a:pPr algn="ctr">
              <a:lnSpc>
                <a:spcPts val="9380"/>
              </a:lnSpc>
              <a:spcBef>
                <a:spcPct val="0"/>
              </a:spcBef>
            </a:pPr>
            <a:r>
              <a:rPr lang="en-US" sz="6700">
                <a:solidFill>
                  <a:srgbClr val="FFFFFF"/>
                </a:solidFill>
                <a:latin typeface="Drukaatie Burti"/>
                <a:ea typeface="Drukaatie Burti"/>
                <a:cs typeface="Drukaatie Burti"/>
                <a:sym typeface="Drukaatie Burti"/>
              </a:rPr>
              <a:t>Additional Resources</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1D668F"/>
        </a:solidFill>
      </p:bgPr>
    </p:bg>
    <p:spTree>
      <p:nvGrpSpPr>
        <p:cNvPr id="1" name=""/>
        <p:cNvGrpSpPr/>
        <p:nvPr/>
      </p:nvGrpSpPr>
      <p:grpSpPr>
        <a:xfrm>
          <a:off x="0" y="0"/>
          <a:ext cx="0" cy="0"/>
          <a:chOff x="0" y="0"/>
          <a:chExt cx="0" cy="0"/>
        </a:xfrm>
      </p:grpSpPr>
      <p:sp>
        <p:nvSpPr>
          <p:cNvPr name="Freeform 2" id="2"/>
          <p:cNvSpPr/>
          <p:nvPr/>
        </p:nvSpPr>
        <p:spPr>
          <a:xfrm flipH="true" flipV="false" rot="-1140151">
            <a:off x="-2007362" y="2287231"/>
            <a:ext cx="11651151" cy="10358932"/>
          </a:xfrm>
          <a:custGeom>
            <a:avLst/>
            <a:gdLst/>
            <a:ahLst/>
            <a:cxnLst/>
            <a:rect r="r" b="b" t="t" l="l"/>
            <a:pathLst>
              <a:path h="10358932" w="11651151">
                <a:moveTo>
                  <a:pt x="11651151" y="0"/>
                </a:moveTo>
                <a:lnTo>
                  <a:pt x="0" y="0"/>
                </a:lnTo>
                <a:lnTo>
                  <a:pt x="0" y="10358933"/>
                </a:lnTo>
                <a:lnTo>
                  <a:pt x="11651151" y="10358933"/>
                </a:lnTo>
                <a:lnTo>
                  <a:pt x="11651151"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296911" y="2534830"/>
            <a:ext cx="5474853" cy="5939190"/>
          </a:xfrm>
          <a:custGeom>
            <a:avLst/>
            <a:gdLst/>
            <a:ahLst/>
            <a:cxnLst/>
            <a:rect r="r" b="b" t="t" l="l"/>
            <a:pathLst>
              <a:path h="5939190" w="5474853">
                <a:moveTo>
                  <a:pt x="0" y="0"/>
                </a:moveTo>
                <a:lnTo>
                  <a:pt x="5474853" y="0"/>
                </a:lnTo>
                <a:lnTo>
                  <a:pt x="5474853" y="5939190"/>
                </a:lnTo>
                <a:lnTo>
                  <a:pt x="0" y="593919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10719345" y="8746407"/>
            <a:ext cx="9249254" cy="648815"/>
          </a:xfrm>
          <a:prstGeom prst="rect">
            <a:avLst/>
          </a:prstGeom>
        </p:spPr>
        <p:txBody>
          <a:bodyPr anchor="t" rtlCol="false" tIns="0" lIns="0" bIns="0" rIns="0">
            <a:spAutoFit/>
          </a:bodyPr>
          <a:lstStyle/>
          <a:p>
            <a:pPr algn="l">
              <a:lnSpc>
                <a:spcPts val="5188"/>
              </a:lnSpc>
              <a:spcBef>
                <a:spcPct val="0"/>
              </a:spcBef>
            </a:pPr>
            <a:r>
              <a:rPr lang="en-US" sz="3706">
                <a:solidFill>
                  <a:srgbClr val="FFFDF0"/>
                </a:solidFill>
                <a:latin typeface="Drukaatie Burti"/>
                <a:ea typeface="Drukaatie Burti"/>
                <a:cs typeface="Drukaatie Burti"/>
                <a:sym typeface="Drukaatie Burti"/>
              </a:rPr>
              <a:t>https://northalabama.wildones.org/</a:t>
            </a:r>
          </a:p>
        </p:txBody>
      </p:sp>
      <p:sp>
        <p:nvSpPr>
          <p:cNvPr name="TextBox 5" id="5"/>
          <p:cNvSpPr txBox="true"/>
          <p:nvPr/>
        </p:nvSpPr>
        <p:spPr>
          <a:xfrm rot="0">
            <a:off x="1028700" y="838200"/>
            <a:ext cx="16230600" cy="2825749"/>
          </a:xfrm>
          <a:prstGeom prst="rect">
            <a:avLst/>
          </a:prstGeom>
        </p:spPr>
        <p:txBody>
          <a:bodyPr anchor="t" rtlCol="false" tIns="0" lIns="0" bIns="0" rIns="0">
            <a:spAutoFit/>
          </a:bodyPr>
          <a:lstStyle/>
          <a:p>
            <a:pPr algn="r">
              <a:lnSpc>
                <a:spcPts val="11200"/>
              </a:lnSpc>
              <a:spcBef>
                <a:spcPct val="0"/>
              </a:spcBef>
            </a:pPr>
            <a:r>
              <a:rPr lang="en-US" b="true" sz="8000">
                <a:solidFill>
                  <a:srgbClr val="FFFDF0"/>
                </a:solidFill>
                <a:latin typeface="Drukaatie Burti Heavy"/>
                <a:ea typeface="Drukaatie Burti Heavy"/>
                <a:cs typeface="Drukaatie Burti Heavy"/>
                <a:sym typeface="Drukaatie Burti Heavy"/>
              </a:rPr>
              <a:t>Wild Ones of North Alabama (WONA)</a:t>
            </a:r>
          </a:p>
        </p:txBody>
      </p:sp>
      <p:sp>
        <p:nvSpPr>
          <p:cNvPr name="TextBox 6" id="6"/>
          <p:cNvSpPr txBox="true"/>
          <p:nvPr/>
        </p:nvSpPr>
        <p:spPr>
          <a:xfrm rot="0">
            <a:off x="10226524" y="4132861"/>
            <a:ext cx="9249254" cy="3043351"/>
          </a:xfrm>
          <a:prstGeom prst="rect">
            <a:avLst/>
          </a:prstGeom>
        </p:spPr>
        <p:txBody>
          <a:bodyPr anchor="t" rtlCol="false" tIns="0" lIns="0" bIns="0" rIns="0">
            <a:spAutoFit/>
          </a:bodyPr>
          <a:lstStyle/>
          <a:p>
            <a:pPr algn="l" marL="929684" indent="-464842" lvl="1">
              <a:lnSpc>
                <a:spcPts val="6028"/>
              </a:lnSpc>
              <a:buFont typeface="Arial"/>
              <a:buChar char="•"/>
            </a:pPr>
            <a:r>
              <a:rPr lang="en-US" sz="4306">
                <a:solidFill>
                  <a:srgbClr val="FFFDF0"/>
                </a:solidFill>
                <a:latin typeface="Drukaatie Burti"/>
                <a:ea typeface="Drukaatie Burti"/>
                <a:cs typeface="Drukaatie Burti"/>
                <a:sym typeface="Drukaatie Burti"/>
              </a:rPr>
              <a:t>weed wrangles</a:t>
            </a:r>
          </a:p>
          <a:p>
            <a:pPr algn="l" marL="929684" indent="-464842" lvl="1">
              <a:lnSpc>
                <a:spcPts val="6028"/>
              </a:lnSpc>
              <a:buFont typeface="Arial"/>
              <a:buChar char="•"/>
            </a:pPr>
            <a:r>
              <a:rPr lang="en-US" sz="4306">
                <a:solidFill>
                  <a:srgbClr val="FFFDF0"/>
                </a:solidFill>
                <a:latin typeface="Drukaatie Burti"/>
                <a:ea typeface="Drukaatie Burti"/>
                <a:cs typeface="Drukaatie Burti"/>
                <a:sym typeface="Drukaatie Burti"/>
              </a:rPr>
              <a:t>speakers and seminars</a:t>
            </a:r>
          </a:p>
          <a:p>
            <a:pPr algn="l" marL="929684" indent="-464842" lvl="1">
              <a:lnSpc>
                <a:spcPts val="6028"/>
              </a:lnSpc>
              <a:buFont typeface="Arial"/>
              <a:buChar char="•"/>
            </a:pPr>
            <a:r>
              <a:rPr lang="en-US" sz="4306">
                <a:solidFill>
                  <a:srgbClr val="FFFDF0"/>
                </a:solidFill>
                <a:latin typeface="Drukaatie Burti"/>
                <a:ea typeface="Drukaatie Burti"/>
                <a:cs typeface="Drukaatie Burti"/>
                <a:sym typeface="Drukaatie Burti"/>
              </a:rPr>
              <a:t>plant and seed swaps</a:t>
            </a:r>
          </a:p>
          <a:p>
            <a:pPr algn="l" marL="930530" indent="-465265" lvl="1">
              <a:lnSpc>
                <a:spcPts val="6034"/>
              </a:lnSpc>
              <a:buFont typeface="Arial"/>
              <a:buChar char="•"/>
            </a:pPr>
            <a:r>
              <a:rPr lang="en-US" sz="4310">
                <a:solidFill>
                  <a:srgbClr val="FFFDF0"/>
                </a:solidFill>
                <a:latin typeface="Drukaatie Burti"/>
                <a:ea typeface="Drukaatie Burti"/>
                <a:cs typeface="Drukaatie Burti"/>
                <a:sym typeface="Drukaatie Burti"/>
              </a:rPr>
              <a:t>cool workshops like this!</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1D668F"/>
        </a:solidFill>
      </p:bgPr>
    </p:bg>
    <p:spTree>
      <p:nvGrpSpPr>
        <p:cNvPr id="1" name=""/>
        <p:cNvGrpSpPr/>
        <p:nvPr/>
      </p:nvGrpSpPr>
      <p:grpSpPr>
        <a:xfrm>
          <a:off x="0" y="0"/>
          <a:ext cx="0" cy="0"/>
          <a:chOff x="0" y="0"/>
          <a:chExt cx="0" cy="0"/>
        </a:xfrm>
      </p:grpSpPr>
      <p:sp>
        <p:nvSpPr>
          <p:cNvPr name="Freeform 2" id="2"/>
          <p:cNvSpPr/>
          <p:nvPr/>
        </p:nvSpPr>
        <p:spPr>
          <a:xfrm flipH="false" flipV="false" rot="5858116">
            <a:off x="15045207" y="-3521892"/>
            <a:ext cx="10569627" cy="9397359"/>
          </a:xfrm>
          <a:custGeom>
            <a:avLst/>
            <a:gdLst/>
            <a:ahLst/>
            <a:cxnLst/>
            <a:rect r="r" b="b" t="t" l="l"/>
            <a:pathLst>
              <a:path h="9397359" w="10569627">
                <a:moveTo>
                  <a:pt x="0" y="0"/>
                </a:moveTo>
                <a:lnTo>
                  <a:pt x="10569626" y="0"/>
                </a:lnTo>
                <a:lnTo>
                  <a:pt x="10569626" y="9397359"/>
                </a:lnTo>
                <a:lnTo>
                  <a:pt x="0" y="939735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15772048" y="7499906"/>
            <a:ext cx="3907542" cy="3516788"/>
          </a:xfrm>
          <a:custGeom>
            <a:avLst/>
            <a:gdLst/>
            <a:ahLst/>
            <a:cxnLst/>
            <a:rect r="r" b="b" t="t" l="l"/>
            <a:pathLst>
              <a:path h="3516788" w="3907542">
                <a:moveTo>
                  <a:pt x="0" y="0"/>
                </a:moveTo>
                <a:lnTo>
                  <a:pt x="3907542" y="0"/>
                </a:lnTo>
                <a:lnTo>
                  <a:pt x="3907542" y="3516788"/>
                </a:lnTo>
                <a:lnTo>
                  <a:pt x="0" y="351678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4" id="4"/>
          <p:cNvSpPr/>
          <p:nvPr/>
        </p:nvSpPr>
        <p:spPr>
          <a:xfrm flipH="false" flipV="false" rot="0">
            <a:off x="821477" y="5490468"/>
            <a:ext cx="3065699" cy="3097151"/>
          </a:xfrm>
          <a:custGeom>
            <a:avLst/>
            <a:gdLst/>
            <a:ahLst/>
            <a:cxnLst/>
            <a:rect r="r" b="b" t="t" l="l"/>
            <a:pathLst>
              <a:path h="3097151" w="3065699">
                <a:moveTo>
                  <a:pt x="0" y="0"/>
                </a:moveTo>
                <a:lnTo>
                  <a:pt x="3065699" y="0"/>
                </a:lnTo>
                <a:lnTo>
                  <a:pt x="3065699" y="3097150"/>
                </a:lnTo>
                <a:lnTo>
                  <a:pt x="0" y="3097150"/>
                </a:lnTo>
                <a:lnTo>
                  <a:pt x="0" y="0"/>
                </a:lnTo>
                <a:close/>
              </a:path>
            </a:pathLst>
          </a:custGeom>
          <a:blipFill>
            <a:blip r:embed="rId7"/>
            <a:stretch>
              <a:fillRect l="0" t="0" r="0" b="0"/>
            </a:stretch>
          </a:blipFill>
        </p:spPr>
      </p:sp>
      <p:grpSp>
        <p:nvGrpSpPr>
          <p:cNvPr name="Group 5" id="5"/>
          <p:cNvGrpSpPr/>
          <p:nvPr/>
        </p:nvGrpSpPr>
        <p:grpSpPr>
          <a:xfrm rot="0">
            <a:off x="11873674" y="5490468"/>
            <a:ext cx="3097151" cy="3097151"/>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249969" y="0"/>
                  </a:moveTo>
                  <a:lnTo>
                    <a:pt x="562831" y="0"/>
                  </a:lnTo>
                  <a:cubicBezTo>
                    <a:pt x="629127" y="0"/>
                    <a:pt x="692707" y="26336"/>
                    <a:pt x="739586" y="73214"/>
                  </a:cubicBezTo>
                  <a:cubicBezTo>
                    <a:pt x="786464" y="120093"/>
                    <a:pt x="812800" y="183673"/>
                    <a:pt x="812800" y="249969"/>
                  </a:cubicBezTo>
                  <a:lnTo>
                    <a:pt x="812800" y="562831"/>
                  </a:lnTo>
                  <a:cubicBezTo>
                    <a:pt x="812800" y="629127"/>
                    <a:pt x="786464" y="692707"/>
                    <a:pt x="739586" y="739586"/>
                  </a:cubicBezTo>
                  <a:cubicBezTo>
                    <a:pt x="692707" y="786464"/>
                    <a:pt x="629127" y="812800"/>
                    <a:pt x="562831" y="812800"/>
                  </a:cubicBezTo>
                  <a:lnTo>
                    <a:pt x="249969" y="812800"/>
                  </a:lnTo>
                  <a:cubicBezTo>
                    <a:pt x="183673" y="812800"/>
                    <a:pt x="120093" y="786464"/>
                    <a:pt x="73214" y="739586"/>
                  </a:cubicBezTo>
                  <a:cubicBezTo>
                    <a:pt x="26336" y="692707"/>
                    <a:pt x="0" y="629127"/>
                    <a:pt x="0" y="562831"/>
                  </a:cubicBezTo>
                  <a:lnTo>
                    <a:pt x="0" y="249969"/>
                  </a:lnTo>
                  <a:cubicBezTo>
                    <a:pt x="0" y="183673"/>
                    <a:pt x="26336" y="120093"/>
                    <a:pt x="73214" y="73214"/>
                  </a:cubicBezTo>
                  <a:cubicBezTo>
                    <a:pt x="120093" y="26336"/>
                    <a:pt x="183673" y="0"/>
                    <a:pt x="249969" y="0"/>
                  </a:cubicBezTo>
                  <a:close/>
                </a:path>
              </a:pathLst>
            </a:custGeom>
            <a:blipFill>
              <a:blip r:embed="rId8"/>
              <a:stretch>
                <a:fillRect l="0" t="0" r="0" b="0"/>
              </a:stretch>
            </a:blipFill>
          </p:spPr>
        </p:sp>
      </p:grpSp>
      <p:grpSp>
        <p:nvGrpSpPr>
          <p:cNvPr name="Group 7" id="7"/>
          <p:cNvGrpSpPr/>
          <p:nvPr/>
        </p:nvGrpSpPr>
        <p:grpSpPr>
          <a:xfrm rot="0">
            <a:off x="8158356" y="5490468"/>
            <a:ext cx="3097151" cy="3097151"/>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249969" y="0"/>
                  </a:moveTo>
                  <a:lnTo>
                    <a:pt x="562831" y="0"/>
                  </a:lnTo>
                  <a:cubicBezTo>
                    <a:pt x="629127" y="0"/>
                    <a:pt x="692707" y="26336"/>
                    <a:pt x="739586" y="73214"/>
                  </a:cubicBezTo>
                  <a:cubicBezTo>
                    <a:pt x="786464" y="120093"/>
                    <a:pt x="812800" y="183673"/>
                    <a:pt x="812800" y="249969"/>
                  </a:cubicBezTo>
                  <a:lnTo>
                    <a:pt x="812800" y="562831"/>
                  </a:lnTo>
                  <a:cubicBezTo>
                    <a:pt x="812800" y="629127"/>
                    <a:pt x="786464" y="692707"/>
                    <a:pt x="739586" y="739586"/>
                  </a:cubicBezTo>
                  <a:cubicBezTo>
                    <a:pt x="692707" y="786464"/>
                    <a:pt x="629127" y="812800"/>
                    <a:pt x="562831" y="812800"/>
                  </a:cubicBezTo>
                  <a:lnTo>
                    <a:pt x="249969" y="812800"/>
                  </a:lnTo>
                  <a:cubicBezTo>
                    <a:pt x="183673" y="812800"/>
                    <a:pt x="120093" y="786464"/>
                    <a:pt x="73214" y="739586"/>
                  </a:cubicBezTo>
                  <a:cubicBezTo>
                    <a:pt x="26336" y="692707"/>
                    <a:pt x="0" y="629127"/>
                    <a:pt x="0" y="562831"/>
                  </a:cubicBezTo>
                  <a:lnTo>
                    <a:pt x="0" y="249969"/>
                  </a:lnTo>
                  <a:cubicBezTo>
                    <a:pt x="0" y="183673"/>
                    <a:pt x="26336" y="120093"/>
                    <a:pt x="73214" y="73214"/>
                  </a:cubicBezTo>
                  <a:cubicBezTo>
                    <a:pt x="120093" y="26336"/>
                    <a:pt x="183673" y="0"/>
                    <a:pt x="249969" y="0"/>
                  </a:cubicBezTo>
                  <a:close/>
                </a:path>
              </a:pathLst>
            </a:custGeom>
            <a:blipFill>
              <a:blip r:embed="rId9"/>
              <a:stretch>
                <a:fillRect l="0" t="-16666" r="0" b="-16666"/>
              </a:stretch>
            </a:blipFill>
          </p:spPr>
        </p:sp>
      </p:grpSp>
      <p:grpSp>
        <p:nvGrpSpPr>
          <p:cNvPr name="Group 9" id="9"/>
          <p:cNvGrpSpPr/>
          <p:nvPr/>
        </p:nvGrpSpPr>
        <p:grpSpPr>
          <a:xfrm rot="0">
            <a:off x="4474191" y="5490468"/>
            <a:ext cx="3097151" cy="3097151"/>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249969" y="0"/>
                  </a:moveTo>
                  <a:lnTo>
                    <a:pt x="562831" y="0"/>
                  </a:lnTo>
                  <a:cubicBezTo>
                    <a:pt x="629127" y="0"/>
                    <a:pt x="692707" y="26336"/>
                    <a:pt x="739586" y="73214"/>
                  </a:cubicBezTo>
                  <a:cubicBezTo>
                    <a:pt x="786464" y="120093"/>
                    <a:pt x="812800" y="183673"/>
                    <a:pt x="812800" y="249969"/>
                  </a:cubicBezTo>
                  <a:lnTo>
                    <a:pt x="812800" y="562831"/>
                  </a:lnTo>
                  <a:cubicBezTo>
                    <a:pt x="812800" y="629127"/>
                    <a:pt x="786464" y="692707"/>
                    <a:pt x="739586" y="739586"/>
                  </a:cubicBezTo>
                  <a:cubicBezTo>
                    <a:pt x="692707" y="786464"/>
                    <a:pt x="629127" y="812800"/>
                    <a:pt x="562831" y="812800"/>
                  </a:cubicBezTo>
                  <a:lnTo>
                    <a:pt x="249969" y="812800"/>
                  </a:lnTo>
                  <a:cubicBezTo>
                    <a:pt x="183673" y="812800"/>
                    <a:pt x="120093" y="786464"/>
                    <a:pt x="73214" y="739586"/>
                  </a:cubicBezTo>
                  <a:cubicBezTo>
                    <a:pt x="26336" y="692707"/>
                    <a:pt x="0" y="629127"/>
                    <a:pt x="0" y="562831"/>
                  </a:cubicBezTo>
                  <a:lnTo>
                    <a:pt x="0" y="249969"/>
                  </a:lnTo>
                  <a:cubicBezTo>
                    <a:pt x="0" y="183673"/>
                    <a:pt x="26336" y="120093"/>
                    <a:pt x="73214" y="73214"/>
                  </a:cubicBezTo>
                  <a:cubicBezTo>
                    <a:pt x="120093" y="26336"/>
                    <a:pt x="183673" y="0"/>
                    <a:pt x="249969" y="0"/>
                  </a:cubicBezTo>
                  <a:close/>
                </a:path>
              </a:pathLst>
            </a:custGeom>
            <a:blipFill>
              <a:blip r:embed="rId10"/>
              <a:stretch>
                <a:fillRect l="-26528" t="0" r="-6804" b="0"/>
              </a:stretch>
            </a:blipFill>
          </p:spPr>
        </p:sp>
      </p:grpSp>
      <p:sp>
        <p:nvSpPr>
          <p:cNvPr name="TextBox 11" id="11"/>
          <p:cNvSpPr txBox="true"/>
          <p:nvPr/>
        </p:nvSpPr>
        <p:spPr>
          <a:xfrm rot="0">
            <a:off x="1375122" y="838200"/>
            <a:ext cx="10915350" cy="1406524"/>
          </a:xfrm>
          <a:prstGeom prst="rect">
            <a:avLst/>
          </a:prstGeom>
        </p:spPr>
        <p:txBody>
          <a:bodyPr anchor="t" rtlCol="false" tIns="0" lIns="0" bIns="0" rIns="0">
            <a:spAutoFit/>
          </a:bodyPr>
          <a:lstStyle/>
          <a:p>
            <a:pPr algn="l">
              <a:lnSpc>
                <a:spcPts val="11200"/>
              </a:lnSpc>
              <a:spcBef>
                <a:spcPct val="0"/>
              </a:spcBef>
            </a:pPr>
            <a:r>
              <a:rPr lang="en-US" b="true" sz="8000">
                <a:solidFill>
                  <a:srgbClr val="8AB950"/>
                </a:solidFill>
                <a:latin typeface="Drukaatie Burti Heavy"/>
                <a:ea typeface="Drukaatie Burti Heavy"/>
                <a:cs typeface="Drukaatie Burti Heavy"/>
                <a:sym typeface="Drukaatie Burti Heavy"/>
              </a:rPr>
              <a:t>Sara Johnson</a:t>
            </a:r>
          </a:p>
        </p:txBody>
      </p:sp>
      <p:sp>
        <p:nvSpPr>
          <p:cNvPr name="TextBox 12" id="12"/>
          <p:cNvSpPr txBox="true"/>
          <p:nvPr/>
        </p:nvSpPr>
        <p:spPr>
          <a:xfrm rot="0">
            <a:off x="1375122" y="2544134"/>
            <a:ext cx="9880385" cy="625320"/>
          </a:xfrm>
          <a:prstGeom prst="rect">
            <a:avLst/>
          </a:prstGeom>
        </p:spPr>
        <p:txBody>
          <a:bodyPr anchor="t" rtlCol="false" tIns="0" lIns="0" bIns="0" rIns="0">
            <a:spAutoFit/>
          </a:bodyPr>
          <a:lstStyle/>
          <a:p>
            <a:pPr algn="l">
              <a:lnSpc>
                <a:spcPts val="4908"/>
              </a:lnSpc>
              <a:spcBef>
                <a:spcPct val="0"/>
              </a:spcBef>
            </a:pPr>
            <a:r>
              <a:rPr lang="en-US" sz="3506">
                <a:solidFill>
                  <a:srgbClr val="FFFDF0"/>
                </a:solidFill>
                <a:latin typeface="Drukaatie Burti"/>
                <a:ea typeface="Drukaatie Burti"/>
                <a:cs typeface="Drukaatie Burti"/>
                <a:sym typeface="Drukaatie Burti"/>
              </a:rPr>
              <a:t>Conservation Biologist, North American Land Trust</a:t>
            </a:r>
          </a:p>
        </p:txBody>
      </p:sp>
      <p:sp>
        <p:nvSpPr>
          <p:cNvPr name="TextBox 13" id="13"/>
          <p:cNvSpPr txBox="true"/>
          <p:nvPr/>
        </p:nvSpPr>
        <p:spPr>
          <a:xfrm rot="0">
            <a:off x="1375122" y="3378532"/>
            <a:ext cx="9070906" cy="1092836"/>
          </a:xfrm>
          <a:prstGeom prst="rect">
            <a:avLst/>
          </a:prstGeom>
        </p:spPr>
        <p:txBody>
          <a:bodyPr anchor="t" rtlCol="false" tIns="0" lIns="0" bIns="0" rIns="0">
            <a:spAutoFit/>
          </a:bodyPr>
          <a:lstStyle/>
          <a:p>
            <a:pPr algn="r">
              <a:lnSpc>
                <a:spcPts val="4339"/>
              </a:lnSpc>
              <a:spcBef>
                <a:spcPct val="0"/>
              </a:spcBef>
            </a:pPr>
            <a:r>
              <a:rPr lang="en-US" sz="3099">
                <a:solidFill>
                  <a:srgbClr val="FFFDF0"/>
                </a:solidFill>
                <a:latin typeface="Drukaatie Burti"/>
                <a:ea typeface="Drukaatie Burti"/>
                <a:cs typeface="Drukaatie Burti"/>
                <a:sym typeface="Drukaatie Burti"/>
              </a:rPr>
              <a:t>Board Member - Huntsville Environmental Coalition </a:t>
            </a:r>
          </a:p>
          <a:p>
            <a:pPr algn="r">
              <a:lnSpc>
                <a:spcPts val="4339"/>
              </a:lnSpc>
              <a:spcBef>
                <a:spcPct val="0"/>
              </a:spcBef>
            </a:pPr>
            <a:r>
              <a:rPr lang="en-US" sz="3099">
                <a:solidFill>
                  <a:srgbClr val="FFFDF0"/>
                </a:solidFill>
                <a:latin typeface="Drukaatie Burti"/>
                <a:ea typeface="Drukaatie Burti"/>
                <a:cs typeface="Drukaatie Burti"/>
                <a:sym typeface="Drukaatie Burti"/>
              </a:rPr>
              <a:t>Flint River Conservation Association</a:t>
            </a:r>
          </a:p>
        </p:txBody>
      </p:sp>
      <p:sp>
        <p:nvSpPr>
          <p:cNvPr name="TextBox 14" id="14"/>
          <p:cNvSpPr txBox="true"/>
          <p:nvPr/>
        </p:nvSpPr>
        <p:spPr>
          <a:xfrm rot="0">
            <a:off x="11255507" y="2674154"/>
            <a:ext cx="2498824" cy="495300"/>
          </a:xfrm>
          <a:prstGeom prst="rect">
            <a:avLst/>
          </a:prstGeom>
        </p:spPr>
        <p:txBody>
          <a:bodyPr anchor="t" rtlCol="false" tIns="0" lIns="0" bIns="0" rIns="0">
            <a:spAutoFit/>
          </a:bodyPr>
          <a:lstStyle/>
          <a:p>
            <a:pPr algn="just">
              <a:lnSpc>
                <a:spcPts val="3730"/>
              </a:lnSpc>
              <a:spcBef>
                <a:spcPct val="0"/>
              </a:spcBef>
            </a:pPr>
            <a:r>
              <a:rPr lang="en-US" sz="3108">
                <a:solidFill>
                  <a:srgbClr val="FFFDF0"/>
                </a:solidFill>
                <a:latin typeface="Drukaatie Burti"/>
                <a:ea typeface="Drukaatie Burti"/>
                <a:cs typeface="Drukaatie Burti"/>
                <a:sym typeface="Drukaatie Burti"/>
              </a:rPr>
              <a:t>@sylvatica_sara</a:t>
            </a:r>
          </a:p>
        </p:txBody>
      </p:sp>
      <p:sp>
        <p:nvSpPr>
          <p:cNvPr name="TextBox 15" id="15"/>
          <p:cNvSpPr txBox="true"/>
          <p:nvPr/>
        </p:nvSpPr>
        <p:spPr>
          <a:xfrm rot="0">
            <a:off x="11255507" y="3435682"/>
            <a:ext cx="4101703" cy="495300"/>
          </a:xfrm>
          <a:prstGeom prst="rect">
            <a:avLst/>
          </a:prstGeom>
        </p:spPr>
        <p:txBody>
          <a:bodyPr anchor="t" rtlCol="false" tIns="0" lIns="0" bIns="0" rIns="0">
            <a:spAutoFit/>
          </a:bodyPr>
          <a:lstStyle/>
          <a:p>
            <a:pPr algn="l">
              <a:lnSpc>
                <a:spcPts val="3730"/>
              </a:lnSpc>
              <a:spcBef>
                <a:spcPct val="0"/>
              </a:spcBef>
            </a:pPr>
            <a:r>
              <a:rPr lang="en-US" sz="3108">
                <a:solidFill>
                  <a:srgbClr val="FFFDF0"/>
                </a:solidFill>
                <a:latin typeface="Drukaatie Burti"/>
                <a:ea typeface="Drukaatie Burti"/>
                <a:cs typeface="Drukaatie Burti"/>
                <a:sym typeface="Drukaatie Burti"/>
              </a:rPr>
              <a:t>www.saraannjohnson.com</a:t>
            </a:r>
          </a:p>
        </p:txBody>
      </p:sp>
      <p:pic>
        <p:nvPicPr>
          <p:cNvPr name="Picture 16" id="16"/>
          <p:cNvPicPr>
            <a:picLocks noChangeAspect="true"/>
          </p:cNvPicPr>
          <p:nvPr/>
        </p:nvPicPr>
        <p:blipFill>
          <a:blip r:embed="rId11"/>
          <a:stretch>
            <a:fillRect/>
          </a:stretch>
        </p:blipFill>
        <p:spPr>
          <a:xfrm rot="0">
            <a:off x="16023221" y="2161891"/>
            <a:ext cx="2015126" cy="2015126"/>
          </a:xfrm>
          <a:prstGeom prst="rect">
            <a:avLst/>
          </a:prstGeom>
        </p:spPr>
      </p:pic>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FFDF0"/>
        </a:solidFill>
      </p:bgPr>
    </p:bg>
    <p:spTree>
      <p:nvGrpSpPr>
        <p:cNvPr id="1" name=""/>
        <p:cNvGrpSpPr/>
        <p:nvPr/>
      </p:nvGrpSpPr>
      <p:grpSpPr>
        <a:xfrm>
          <a:off x="0" y="0"/>
          <a:ext cx="0" cy="0"/>
          <a:chOff x="0" y="0"/>
          <a:chExt cx="0" cy="0"/>
        </a:xfrm>
      </p:grpSpPr>
      <p:sp>
        <p:nvSpPr>
          <p:cNvPr name="Freeform 2" id="2"/>
          <p:cNvSpPr/>
          <p:nvPr/>
        </p:nvSpPr>
        <p:spPr>
          <a:xfrm flipH="false" flipV="false" rot="-6372108">
            <a:off x="8299688" y="-4120822"/>
            <a:ext cx="19040160" cy="15162891"/>
          </a:xfrm>
          <a:custGeom>
            <a:avLst/>
            <a:gdLst/>
            <a:ahLst/>
            <a:cxnLst/>
            <a:rect r="r" b="b" t="t" l="l"/>
            <a:pathLst>
              <a:path h="15162891" w="19040160">
                <a:moveTo>
                  <a:pt x="0" y="0"/>
                </a:moveTo>
                <a:lnTo>
                  <a:pt x="19040160" y="0"/>
                </a:lnTo>
                <a:lnTo>
                  <a:pt x="19040160" y="15162891"/>
                </a:lnTo>
                <a:lnTo>
                  <a:pt x="0" y="1516289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3966999" y="5610549"/>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9042293" y="2122830"/>
            <a:ext cx="3487720" cy="3487720"/>
          </a:xfrm>
          <a:custGeom>
            <a:avLst/>
            <a:gdLst/>
            <a:ahLst/>
            <a:cxnLst/>
            <a:rect r="r" b="b" t="t" l="l"/>
            <a:pathLst>
              <a:path h="3487720" w="3487720">
                <a:moveTo>
                  <a:pt x="0" y="0"/>
                </a:moveTo>
                <a:lnTo>
                  <a:pt x="3487719" y="0"/>
                </a:lnTo>
                <a:lnTo>
                  <a:pt x="3487719" y="3487719"/>
                </a:lnTo>
                <a:lnTo>
                  <a:pt x="0" y="3487719"/>
                </a:lnTo>
                <a:lnTo>
                  <a:pt x="0" y="0"/>
                </a:lnTo>
                <a:close/>
              </a:path>
            </a:pathLst>
          </a:custGeom>
          <a:blipFill>
            <a:blip r:embed="rId6"/>
            <a:stretch>
              <a:fillRect l="-16666" t="0" r="-16666" b="0"/>
            </a:stretch>
          </a:blipFill>
        </p:spPr>
      </p:sp>
      <p:sp>
        <p:nvSpPr>
          <p:cNvPr name="Freeform 5" id="5"/>
          <p:cNvSpPr/>
          <p:nvPr/>
        </p:nvSpPr>
        <p:spPr>
          <a:xfrm flipH="false" flipV="false" rot="0">
            <a:off x="5030439" y="5798896"/>
            <a:ext cx="3459404" cy="3459404"/>
          </a:xfrm>
          <a:custGeom>
            <a:avLst/>
            <a:gdLst/>
            <a:ahLst/>
            <a:cxnLst/>
            <a:rect r="r" b="b" t="t" l="l"/>
            <a:pathLst>
              <a:path h="3459404" w="3459404">
                <a:moveTo>
                  <a:pt x="0" y="0"/>
                </a:moveTo>
                <a:lnTo>
                  <a:pt x="3459404" y="0"/>
                </a:lnTo>
                <a:lnTo>
                  <a:pt x="3459404" y="3459404"/>
                </a:lnTo>
                <a:lnTo>
                  <a:pt x="0" y="3459404"/>
                </a:lnTo>
                <a:lnTo>
                  <a:pt x="0" y="0"/>
                </a:lnTo>
                <a:close/>
              </a:path>
            </a:pathLst>
          </a:custGeom>
          <a:blipFill>
            <a:blip r:embed="rId7"/>
            <a:stretch>
              <a:fillRect l="0" t="-16666" r="0" b="-16666"/>
            </a:stretch>
          </a:blipFill>
        </p:spPr>
      </p:sp>
      <p:sp>
        <p:nvSpPr>
          <p:cNvPr name="Freeform 6" id="6"/>
          <p:cNvSpPr/>
          <p:nvPr/>
        </p:nvSpPr>
        <p:spPr>
          <a:xfrm flipH="false" flipV="false" rot="0">
            <a:off x="1028700" y="5798896"/>
            <a:ext cx="3459404" cy="3459404"/>
          </a:xfrm>
          <a:custGeom>
            <a:avLst/>
            <a:gdLst/>
            <a:ahLst/>
            <a:cxnLst/>
            <a:rect r="r" b="b" t="t" l="l"/>
            <a:pathLst>
              <a:path h="3459404" w="3459404">
                <a:moveTo>
                  <a:pt x="0" y="0"/>
                </a:moveTo>
                <a:lnTo>
                  <a:pt x="3459404" y="0"/>
                </a:lnTo>
                <a:lnTo>
                  <a:pt x="3459404" y="3459404"/>
                </a:lnTo>
                <a:lnTo>
                  <a:pt x="0" y="3459404"/>
                </a:lnTo>
                <a:lnTo>
                  <a:pt x="0" y="0"/>
                </a:lnTo>
                <a:close/>
              </a:path>
            </a:pathLst>
          </a:custGeom>
          <a:blipFill>
            <a:blip r:embed="rId8"/>
            <a:stretch>
              <a:fillRect l="-16666" t="0" r="-16666" b="0"/>
            </a:stretch>
          </a:blipFill>
        </p:spPr>
      </p:sp>
      <p:sp>
        <p:nvSpPr>
          <p:cNvPr name="Freeform 7" id="7"/>
          <p:cNvSpPr/>
          <p:nvPr/>
        </p:nvSpPr>
        <p:spPr>
          <a:xfrm flipH="false" flipV="false" rot="0">
            <a:off x="1028700" y="2158165"/>
            <a:ext cx="3452385" cy="3452385"/>
          </a:xfrm>
          <a:custGeom>
            <a:avLst/>
            <a:gdLst/>
            <a:ahLst/>
            <a:cxnLst/>
            <a:rect r="r" b="b" t="t" l="l"/>
            <a:pathLst>
              <a:path h="3452385" w="3452385">
                <a:moveTo>
                  <a:pt x="0" y="0"/>
                </a:moveTo>
                <a:lnTo>
                  <a:pt x="3452385" y="0"/>
                </a:lnTo>
                <a:lnTo>
                  <a:pt x="3452385" y="3452384"/>
                </a:lnTo>
                <a:lnTo>
                  <a:pt x="0" y="3452384"/>
                </a:lnTo>
                <a:lnTo>
                  <a:pt x="0" y="0"/>
                </a:lnTo>
                <a:close/>
              </a:path>
            </a:pathLst>
          </a:custGeom>
          <a:blipFill>
            <a:blip r:embed="rId9"/>
            <a:stretch>
              <a:fillRect l="0" t="-20791" r="0" b="-12541"/>
            </a:stretch>
          </a:blipFill>
        </p:spPr>
      </p:sp>
      <p:sp>
        <p:nvSpPr>
          <p:cNvPr name="Freeform 8" id="8"/>
          <p:cNvSpPr/>
          <p:nvPr/>
        </p:nvSpPr>
        <p:spPr>
          <a:xfrm flipH="false" flipV="false" rot="0">
            <a:off x="5030439" y="2151146"/>
            <a:ext cx="3459404" cy="3459404"/>
          </a:xfrm>
          <a:custGeom>
            <a:avLst/>
            <a:gdLst/>
            <a:ahLst/>
            <a:cxnLst/>
            <a:rect r="r" b="b" t="t" l="l"/>
            <a:pathLst>
              <a:path h="3459404" w="3459404">
                <a:moveTo>
                  <a:pt x="0" y="0"/>
                </a:moveTo>
                <a:lnTo>
                  <a:pt x="3459404" y="0"/>
                </a:lnTo>
                <a:lnTo>
                  <a:pt x="3459404" y="3459403"/>
                </a:lnTo>
                <a:lnTo>
                  <a:pt x="0" y="3459403"/>
                </a:lnTo>
                <a:lnTo>
                  <a:pt x="0" y="0"/>
                </a:lnTo>
                <a:close/>
              </a:path>
            </a:pathLst>
          </a:custGeom>
          <a:blipFill>
            <a:blip r:embed="rId10"/>
            <a:stretch>
              <a:fillRect l="0" t="-16666" r="0" b="-16666"/>
            </a:stretch>
          </a:blipFill>
        </p:spPr>
      </p:sp>
      <p:sp>
        <p:nvSpPr>
          <p:cNvPr name="Freeform 9" id="9"/>
          <p:cNvSpPr/>
          <p:nvPr/>
        </p:nvSpPr>
        <p:spPr>
          <a:xfrm flipH="false" flipV="false" rot="0">
            <a:off x="9042293" y="5798896"/>
            <a:ext cx="3459404" cy="3459404"/>
          </a:xfrm>
          <a:custGeom>
            <a:avLst/>
            <a:gdLst/>
            <a:ahLst/>
            <a:cxnLst/>
            <a:rect r="r" b="b" t="t" l="l"/>
            <a:pathLst>
              <a:path h="3459404" w="3459404">
                <a:moveTo>
                  <a:pt x="0" y="0"/>
                </a:moveTo>
                <a:lnTo>
                  <a:pt x="3459403" y="0"/>
                </a:lnTo>
                <a:lnTo>
                  <a:pt x="3459403" y="3459404"/>
                </a:lnTo>
                <a:lnTo>
                  <a:pt x="0" y="3459404"/>
                </a:lnTo>
                <a:lnTo>
                  <a:pt x="0" y="0"/>
                </a:lnTo>
                <a:close/>
              </a:path>
            </a:pathLst>
          </a:custGeom>
          <a:blipFill>
            <a:blip r:embed="rId11"/>
            <a:stretch>
              <a:fillRect l="0" t="-27063" r="0" b="-54755"/>
            </a:stretch>
          </a:blipFill>
        </p:spPr>
      </p:sp>
      <p:grpSp>
        <p:nvGrpSpPr>
          <p:cNvPr name="Group 10" id="10"/>
          <p:cNvGrpSpPr/>
          <p:nvPr/>
        </p:nvGrpSpPr>
        <p:grpSpPr>
          <a:xfrm rot="0">
            <a:off x="937931" y="620241"/>
            <a:ext cx="11255312" cy="2099497"/>
            <a:chOff x="0" y="0"/>
            <a:chExt cx="15007082" cy="2799329"/>
          </a:xfrm>
        </p:grpSpPr>
        <p:sp>
          <p:nvSpPr>
            <p:cNvPr name="TextBox 11" id="11"/>
            <p:cNvSpPr txBox="true"/>
            <p:nvPr/>
          </p:nvSpPr>
          <p:spPr>
            <a:xfrm rot="0">
              <a:off x="0" y="38100"/>
              <a:ext cx="15007082" cy="1583267"/>
            </a:xfrm>
            <a:prstGeom prst="rect">
              <a:avLst/>
            </a:prstGeom>
          </p:spPr>
          <p:txBody>
            <a:bodyPr anchor="t" rtlCol="false" tIns="0" lIns="0" bIns="0" rIns="0">
              <a:spAutoFit/>
            </a:bodyPr>
            <a:lstStyle/>
            <a:p>
              <a:pPr algn="l" marL="0" indent="0" lvl="0">
                <a:lnSpc>
                  <a:spcPts val="8800"/>
                </a:lnSpc>
              </a:pPr>
              <a:r>
                <a:rPr lang="en-US" b="true" sz="8000">
                  <a:solidFill>
                    <a:srgbClr val="1D668F"/>
                  </a:solidFill>
                  <a:latin typeface="Drukaatie Burti Bold"/>
                  <a:ea typeface="Drukaatie Burti Bold"/>
                  <a:cs typeface="Drukaatie Burti Bold"/>
                  <a:sym typeface="Drukaatie Burti Bold"/>
                </a:rPr>
                <a:t>seed OBSESSED</a:t>
              </a:r>
            </a:p>
          </p:txBody>
        </p:sp>
        <p:sp>
          <p:nvSpPr>
            <p:cNvPr name="TextBox 12" id="12"/>
            <p:cNvSpPr txBox="true"/>
            <p:nvPr/>
          </p:nvSpPr>
          <p:spPr>
            <a:xfrm rot="0">
              <a:off x="0" y="2186470"/>
              <a:ext cx="13911496" cy="612860"/>
            </a:xfrm>
            <a:prstGeom prst="rect">
              <a:avLst/>
            </a:prstGeom>
          </p:spPr>
          <p:txBody>
            <a:bodyPr anchor="t" rtlCol="false" tIns="0" lIns="0" bIns="0" rIns="0">
              <a:spAutoFit/>
            </a:bodyPr>
            <a:lstStyle/>
            <a:p>
              <a:pPr algn="l">
                <a:lnSpc>
                  <a:spcPts val="3934"/>
                </a:lnSpc>
              </a:pPr>
            </a:p>
          </p:txBody>
        </p:sp>
      </p:grpSp>
      <p:sp>
        <p:nvSpPr>
          <p:cNvPr name="TextBox 13" id="13"/>
          <p:cNvSpPr txBox="true"/>
          <p:nvPr/>
        </p:nvSpPr>
        <p:spPr>
          <a:xfrm rot="0">
            <a:off x="14274304" y="773286"/>
            <a:ext cx="3545465" cy="3177579"/>
          </a:xfrm>
          <a:prstGeom prst="rect">
            <a:avLst/>
          </a:prstGeom>
        </p:spPr>
        <p:txBody>
          <a:bodyPr anchor="t" rtlCol="false" tIns="0" lIns="0" bIns="0" rIns="0">
            <a:spAutoFit/>
          </a:bodyPr>
          <a:lstStyle/>
          <a:p>
            <a:pPr algn="l">
              <a:lnSpc>
                <a:spcPts val="5018"/>
              </a:lnSpc>
              <a:spcBef>
                <a:spcPct val="0"/>
              </a:spcBef>
            </a:pPr>
            <a:r>
              <a:rPr lang="en-US" b="true" sz="3584">
                <a:solidFill>
                  <a:srgbClr val="FFFFFF"/>
                </a:solidFill>
                <a:latin typeface="Drukaatie Burti Bold"/>
                <a:ea typeface="Drukaatie Burti Bold"/>
                <a:cs typeface="Drukaatie Burti Bold"/>
                <a:sym typeface="Drukaatie Burti Bold"/>
              </a:rPr>
              <a:t>Growing seeds is:</a:t>
            </a:r>
          </a:p>
          <a:p>
            <a:pPr algn="l" marL="773996" indent="-386998" lvl="1">
              <a:lnSpc>
                <a:spcPts val="5018"/>
              </a:lnSpc>
              <a:buFont typeface="Arial"/>
              <a:buChar char="•"/>
            </a:pPr>
            <a:r>
              <a:rPr lang="en-US" b="true" sz="3584">
                <a:solidFill>
                  <a:srgbClr val="FFFFFF"/>
                </a:solidFill>
                <a:latin typeface="Drukaatie Burti Bold"/>
                <a:ea typeface="Drukaatie Burti Bold"/>
                <a:cs typeface="Drukaatie Burti Bold"/>
                <a:sym typeface="Drukaatie Burti Bold"/>
              </a:rPr>
              <a:t>exciting</a:t>
            </a:r>
          </a:p>
          <a:p>
            <a:pPr algn="l" marL="773996" indent="-386998" lvl="1">
              <a:lnSpc>
                <a:spcPts val="5018"/>
              </a:lnSpc>
              <a:buFont typeface="Arial"/>
              <a:buChar char="•"/>
            </a:pPr>
            <a:r>
              <a:rPr lang="en-US" b="true" sz="3584">
                <a:solidFill>
                  <a:srgbClr val="FFFFFF"/>
                </a:solidFill>
                <a:latin typeface="Drukaatie Burti Bold"/>
                <a:ea typeface="Drukaatie Burti Bold"/>
                <a:cs typeface="Drukaatie Burti Bold"/>
                <a:sym typeface="Drukaatie Burti Bold"/>
              </a:rPr>
              <a:t>affordable</a:t>
            </a:r>
          </a:p>
          <a:p>
            <a:pPr algn="l" marL="773996" indent="-386998" lvl="1">
              <a:lnSpc>
                <a:spcPts val="5018"/>
              </a:lnSpc>
              <a:buFont typeface="Arial"/>
              <a:buChar char="•"/>
            </a:pPr>
            <a:r>
              <a:rPr lang="en-US" b="true" sz="3584">
                <a:solidFill>
                  <a:srgbClr val="FFFFFF"/>
                </a:solidFill>
                <a:latin typeface="Drukaatie Burti Bold"/>
                <a:ea typeface="Drukaatie Burti Bold"/>
                <a:cs typeface="Drukaatie Burti Bold"/>
                <a:sym typeface="Drukaatie Burti Bold"/>
              </a:rPr>
              <a:t>diverse</a:t>
            </a:r>
          </a:p>
          <a:p>
            <a:pPr algn="l" marL="773996" indent="-386998" lvl="1">
              <a:lnSpc>
                <a:spcPts val="5018"/>
              </a:lnSpc>
              <a:buFont typeface="Arial"/>
              <a:buChar char="•"/>
            </a:pPr>
            <a:r>
              <a:rPr lang="en-US" b="true" sz="3584">
                <a:solidFill>
                  <a:srgbClr val="FFFFFF"/>
                </a:solidFill>
                <a:latin typeface="Drukaatie Burti Bold"/>
                <a:ea typeface="Drukaatie Burti Bold"/>
                <a:cs typeface="Drukaatie Burti Bold"/>
                <a:sym typeface="Drukaatie Burti Bold"/>
              </a:rPr>
              <a:t>fun!</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FFDF0"/>
        </a:solidFill>
      </p:bgPr>
    </p:bg>
    <p:spTree>
      <p:nvGrpSpPr>
        <p:cNvPr id="1" name=""/>
        <p:cNvGrpSpPr/>
        <p:nvPr/>
      </p:nvGrpSpPr>
      <p:grpSpPr>
        <a:xfrm>
          <a:off x="0" y="0"/>
          <a:ext cx="0" cy="0"/>
          <a:chOff x="0" y="0"/>
          <a:chExt cx="0" cy="0"/>
        </a:xfrm>
      </p:grpSpPr>
      <p:sp>
        <p:nvSpPr>
          <p:cNvPr name="Freeform 2" id="2"/>
          <p:cNvSpPr/>
          <p:nvPr/>
        </p:nvSpPr>
        <p:spPr>
          <a:xfrm flipH="true" flipV="false" rot="-6372108">
            <a:off x="10047399" y="864565"/>
            <a:ext cx="15108406" cy="12031786"/>
          </a:xfrm>
          <a:custGeom>
            <a:avLst/>
            <a:gdLst/>
            <a:ahLst/>
            <a:cxnLst/>
            <a:rect r="r" b="b" t="t" l="l"/>
            <a:pathLst>
              <a:path h="12031786" w="15108406">
                <a:moveTo>
                  <a:pt x="15108406" y="0"/>
                </a:moveTo>
                <a:lnTo>
                  <a:pt x="0" y="0"/>
                </a:lnTo>
                <a:lnTo>
                  <a:pt x="0" y="12031786"/>
                </a:lnTo>
                <a:lnTo>
                  <a:pt x="15108406" y="12031786"/>
                </a:lnTo>
                <a:lnTo>
                  <a:pt x="15108406"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4161978" y="149347"/>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857278" y="814858"/>
            <a:ext cx="3449289" cy="3449289"/>
          </a:xfrm>
          <a:custGeom>
            <a:avLst/>
            <a:gdLst/>
            <a:ahLst/>
            <a:cxnLst/>
            <a:rect r="r" b="b" t="t" l="l"/>
            <a:pathLst>
              <a:path h="3449289" w="3449289">
                <a:moveTo>
                  <a:pt x="0" y="0"/>
                </a:moveTo>
                <a:lnTo>
                  <a:pt x="3449288" y="0"/>
                </a:lnTo>
                <a:lnTo>
                  <a:pt x="3449288" y="3449289"/>
                </a:lnTo>
                <a:lnTo>
                  <a:pt x="0" y="3449289"/>
                </a:lnTo>
                <a:lnTo>
                  <a:pt x="0" y="0"/>
                </a:lnTo>
                <a:close/>
              </a:path>
            </a:pathLst>
          </a:custGeom>
          <a:blipFill>
            <a:blip r:embed="rId6"/>
            <a:stretch>
              <a:fillRect l="-43485" t="-18089" r="-33760" b="0"/>
            </a:stretch>
          </a:blipFill>
        </p:spPr>
      </p:sp>
      <p:sp>
        <p:nvSpPr>
          <p:cNvPr name="Freeform 5" id="5"/>
          <p:cNvSpPr/>
          <p:nvPr/>
        </p:nvSpPr>
        <p:spPr>
          <a:xfrm flipH="false" flipV="false" rot="0">
            <a:off x="847163" y="5750414"/>
            <a:ext cx="3459404" cy="3459404"/>
          </a:xfrm>
          <a:custGeom>
            <a:avLst/>
            <a:gdLst/>
            <a:ahLst/>
            <a:cxnLst/>
            <a:rect r="r" b="b" t="t" l="l"/>
            <a:pathLst>
              <a:path h="3459404" w="3459404">
                <a:moveTo>
                  <a:pt x="0" y="0"/>
                </a:moveTo>
                <a:lnTo>
                  <a:pt x="3459403" y="0"/>
                </a:lnTo>
                <a:lnTo>
                  <a:pt x="3459403" y="3459404"/>
                </a:lnTo>
                <a:lnTo>
                  <a:pt x="0" y="3459404"/>
                </a:lnTo>
                <a:lnTo>
                  <a:pt x="0" y="0"/>
                </a:lnTo>
                <a:close/>
              </a:path>
            </a:pathLst>
          </a:custGeom>
          <a:blipFill>
            <a:blip r:embed="rId7"/>
            <a:stretch>
              <a:fillRect l="-8166" t="0" r="-41926" b="0"/>
            </a:stretch>
          </a:blipFill>
        </p:spPr>
      </p:sp>
      <p:sp>
        <p:nvSpPr>
          <p:cNvPr name="Freeform 6" id="6"/>
          <p:cNvSpPr/>
          <p:nvPr/>
        </p:nvSpPr>
        <p:spPr>
          <a:xfrm flipH="false" flipV="false" rot="0">
            <a:off x="4898165" y="825328"/>
            <a:ext cx="3438819" cy="3438819"/>
          </a:xfrm>
          <a:custGeom>
            <a:avLst/>
            <a:gdLst/>
            <a:ahLst/>
            <a:cxnLst/>
            <a:rect r="r" b="b" t="t" l="l"/>
            <a:pathLst>
              <a:path h="3438819" w="3438819">
                <a:moveTo>
                  <a:pt x="0" y="0"/>
                </a:moveTo>
                <a:lnTo>
                  <a:pt x="3438819" y="0"/>
                </a:lnTo>
                <a:lnTo>
                  <a:pt x="3438819" y="3438819"/>
                </a:lnTo>
                <a:lnTo>
                  <a:pt x="0" y="3438819"/>
                </a:lnTo>
                <a:lnTo>
                  <a:pt x="0" y="0"/>
                </a:lnTo>
                <a:close/>
              </a:path>
            </a:pathLst>
          </a:custGeom>
          <a:blipFill>
            <a:blip r:embed="rId8"/>
            <a:stretch>
              <a:fillRect l="0" t="-11064" r="0" b="-11064"/>
            </a:stretch>
          </a:blipFill>
        </p:spPr>
      </p:sp>
      <p:sp>
        <p:nvSpPr>
          <p:cNvPr name="Freeform 7" id="7"/>
          <p:cNvSpPr/>
          <p:nvPr/>
        </p:nvSpPr>
        <p:spPr>
          <a:xfrm flipH="false" flipV="false" rot="0">
            <a:off x="8763775" y="5750414"/>
            <a:ext cx="3516529" cy="3516529"/>
          </a:xfrm>
          <a:custGeom>
            <a:avLst/>
            <a:gdLst/>
            <a:ahLst/>
            <a:cxnLst/>
            <a:rect r="r" b="b" t="t" l="l"/>
            <a:pathLst>
              <a:path h="3516529" w="3516529">
                <a:moveTo>
                  <a:pt x="0" y="0"/>
                </a:moveTo>
                <a:lnTo>
                  <a:pt x="3516530" y="0"/>
                </a:lnTo>
                <a:lnTo>
                  <a:pt x="3516530" y="3516530"/>
                </a:lnTo>
                <a:lnTo>
                  <a:pt x="0" y="3516530"/>
                </a:lnTo>
                <a:lnTo>
                  <a:pt x="0" y="0"/>
                </a:lnTo>
                <a:close/>
              </a:path>
            </a:pathLst>
          </a:custGeom>
          <a:blipFill>
            <a:blip r:embed="rId9"/>
            <a:stretch>
              <a:fillRect l="0" t="-16666" r="0" b="-16666"/>
            </a:stretch>
          </a:blipFill>
        </p:spPr>
      </p:sp>
      <p:sp>
        <p:nvSpPr>
          <p:cNvPr name="Freeform 8" id="8"/>
          <p:cNvSpPr/>
          <p:nvPr/>
        </p:nvSpPr>
        <p:spPr>
          <a:xfrm flipH="false" flipV="false" rot="0">
            <a:off x="8831016" y="814858"/>
            <a:ext cx="3449289" cy="3449289"/>
          </a:xfrm>
          <a:custGeom>
            <a:avLst/>
            <a:gdLst/>
            <a:ahLst/>
            <a:cxnLst/>
            <a:rect r="r" b="b" t="t" l="l"/>
            <a:pathLst>
              <a:path h="3449289" w="3449289">
                <a:moveTo>
                  <a:pt x="0" y="0"/>
                </a:moveTo>
                <a:lnTo>
                  <a:pt x="3449289" y="0"/>
                </a:lnTo>
                <a:lnTo>
                  <a:pt x="3449289" y="3449289"/>
                </a:lnTo>
                <a:lnTo>
                  <a:pt x="0" y="3449289"/>
                </a:lnTo>
                <a:lnTo>
                  <a:pt x="0" y="0"/>
                </a:lnTo>
                <a:close/>
              </a:path>
            </a:pathLst>
          </a:custGeom>
          <a:blipFill>
            <a:blip r:embed="rId10"/>
            <a:stretch>
              <a:fillRect l="-43786" t="-90182" r="-54228" b="-73837"/>
            </a:stretch>
          </a:blipFill>
        </p:spPr>
      </p:sp>
      <p:sp>
        <p:nvSpPr>
          <p:cNvPr name="Freeform 9" id="9"/>
          <p:cNvSpPr/>
          <p:nvPr/>
        </p:nvSpPr>
        <p:spPr>
          <a:xfrm flipH="false" flipV="true" rot="0">
            <a:off x="4877580" y="5750414"/>
            <a:ext cx="3459404" cy="3459404"/>
          </a:xfrm>
          <a:custGeom>
            <a:avLst/>
            <a:gdLst/>
            <a:ahLst/>
            <a:cxnLst/>
            <a:rect r="r" b="b" t="t" l="l"/>
            <a:pathLst>
              <a:path h="3459404" w="3459404">
                <a:moveTo>
                  <a:pt x="0" y="3459404"/>
                </a:moveTo>
                <a:lnTo>
                  <a:pt x="3459404" y="3459404"/>
                </a:lnTo>
                <a:lnTo>
                  <a:pt x="3459404" y="0"/>
                </a:lnTo>
                <a:lnTo>
                  <a:pt x="0" y="0"/>
                </a:lnTo>
                <a:lnTo>
                  <a:pt x="0" y="3459404"/>
                </a:lnTo>
                <a:close/>
              </a:path>
            </a:pathLst>
          </a:custGeom>
          <a:blipFill>
            <a:blip r:embed="rId11"/>
            <a:stretch>
              <a:fillRect l="-58253" t="-10650" r="-105623" b="-37780"/>
            </a:stretch>
          </a:blipFill>
        </p:spPr>
      </p:sp>
      <p:grpSp>
        <p:nvGrpSpPr>
          <p:cNvPr name="Group 10" id="10"/>
          <p:cNvGrpSpPr/>
          <p:nvPr/>
        </p:nvGrpSpPr>
        <p:grpSpPr>
          <a:xfrm rot="0">
            <a:off x="1330194" y="4060369"/>
            <a:ext cx="2166261" cy="2166261"/>
            <a:chOff x="0" y="0"/>
            <a:chExt cx="812800" cy="812800"/>
          </a:xfrm>
        </p:grpSpPr>
        <p:sp>
          <p:nvSpPr>
            <p:cNvPr name="Freeform 11" id="11"/>
            <p:cNvSpPr/>
            <p:nvPr/>
          </p:nvSpPr>
          <p:spPr>
            <a:xfrm flipH="false" flipV="false" rot="-10800000">
              <a:off x="0" y="0"/>
              <a:ext cx="812800" cy="812800"/>
            </a:xfrm>
            <a:custGeom>
              <a:avLst/>
              <a:gdLst/>
              <a:ahLst/>
              <a:cxnLst/>
              <a:rect r="r" b="b" t="t" l="l"/>
              <a:pathLst>
                <a:path h="812800" w="812800">
                  <a:moveTo>
                    <a:pt x="406400" y="812800"/>
                  </a:moveTo>
                  <a:cubicBezTo>
                    <a:pt x="630849" y="812800"/>
                    <a:pt x="812800" y="630849"/>
                    <a:pt x="812800" y="406400"/>
                  </a:cubicBezTo>
                  <a:cubicBezTo>
                    <a:pt x="812800" y="181951"/>
                    <a:pt x="630849" y="0"/>
                    <a:pt x="406400" y="0"/>
                  </a:cubicBezTo>
                  <a:cubicBezTo>
                    <a:pt x="181951" y="0"/>
                    <a:pt x="0" y="181951"/>
                    <a:pt x="0" y="406400"/>
                  </a:cubicBezTo>
                  <a:cubicBezTo>
                    <a:pt x="0" y="630849"/>
                    <a:pt x="181951" y="812800"/>
                    <a:pt x="406400" y="812800"/>
                  </a:cubicBezTo>
                  <a:close/>
                </a:path>
              </a:pathLst>
            </a:custGeom>
            <a:blipFill>
              <a:blip r:embed="rId12"/>
              <a:stretch>
                <a:fillRect l="-17963" t="-42146" r="0" b="-15137"/>
              </a:stretch>
            </a:blipFill>
          </p:spPr>
        </p:sp>
      </p:grpSp>
      <p:sp>
        <p:nvSpPr>
          <p:cNvPr name="Freeform 12" id="12"/>
          <p:cNvSpPr/>
          <p:nvPr/>
        </p:nvSpPr>
        <p:spPr>
          <a:xfrm flipH="false" flipV="false" rot="0">
            <a:off x="10195269" y="3775060"/>
            <a:ext cx="2513152" cy="2204244"/>
          </a:xfrm>
          <a:custGeom>
            <a:avLst/>
            <a:gdLst/>
            <a:ahLst/>
            <a:cxnLst/>
            <a:rect r="r" b="b" t="t" l="l"/>
            <a:pathLst>
              <a:path h="2204244" w="2513152">
                <a:moveTo>
                  <a:pt x="0" y="0"/>
                </a:moveTo>
                <a:lnTo>
                  <a:pt x="2513152" y="0"/>
                </a:lnTo>
                <a:lnTo>
                  <a:pt x="2513152" y="2204244"/>
                </a:lnTo>
                <a:lnTo>
                  <a:pt x="0" y="2204244"/>
                </a:lnTo>
                <a:lnTo>
                  <a:pt x="0" y="0"/>
                </a:lnTo>
                <a:close/>
              </a:path>
            </a:pathLst>
          </a:custGeom>
          <a:blipFill>
            <a:blip r:embed="rId13"/>
            <a:stretch>
              <a:fillRect l="0" t="0" r="0" b="0"/>
            </a:stretch>
          </a:blipFill>
        </p:spPr>
      </p:sp>
      <p:pic>
        <p:nvPicPr>
          <p:cNvPr name="Picture 13" id="13"/>
          <p:cNvPicPr>
            <a:picLocks noChangeAspect="true"/>
          </p:cNvPicPr>
          <p:nvPr/>
        </p:nvPicPr>
        <p:blipFill>
          <a:blip r:embed="rId14"/>
          <a:stretch>
            <a:fillRect/>
          </a:stretch>
        </p:blipFill>
        <p:spPr>
          <a:xfrm rot="0">
            <a:off x="10570591" y="8597301"/>
            <a:ext cx="1474784" cy="1474784"/>
          </a:xfrm>
          <a:prstGeom prst="rect">
            <a:avLst/>
          </a:prstGeom>
        </p:spPr>
      </p:pic>
      <p:pic>
        <p:nvPicPr>
          <p:cNvPr name="Picture 14" id="14"/>
          <p:cNvPicPr>
            <a:picLocks noChangeAspect="true"/>
          </p:cNvPicPr>
          <p:nvPr/>
        </p:nvPicPr>
        <p:blipFill>
          <a:blip r:embed="rId15"/>
          <a:stretch>
            <a:fillRect/>
          </a:stretch>
        </p:blipFill>
        <p:spPr>
          <a:xfrm rot="0">
            <a:off x="11971028" y="8597301"/>
            <a:ext cx="1474784" cy="1474784"/>
          </a:xfrm>
          <a:prstGeom prst="rect">
            <a:avLst/>
          </a:prstGeom>
        </p:spPr>
      </p:pic>
      <p:sp>
        <p:nvSpPr>
          <p:cNvPr name="Freeform 15" id="15"/>
          <p:cNvSpPr/>
          <p:nvPr/>
        </p:nvSpPr>
        <p:spPr>
          <a:xfrm flipH="false" flipV="false" rot="0">
            <a:off x="3955871" y="4059433"/>
            <a:ext cx="2564944" cy="1931537"/>
          </a:xfrm>
          <a:custGeom>
            <a:avLst/>
            <a:gdLst/>
            <a:ahLst/>
            <a:cxnLst/>
            <a:rect r="r" b="b" t="t" l="l"/>
            <a:pathLst>
              <a:path h="1931537" w="2564944">
                <a:moveTo>
                  <a:pt x="0" y="0"/>
                </a:moveTo>
                <a:lnTo>
                  <a:pt x="2564944" y="0"/>
                </a:lnTo>
                <a:lnTo>
                  <a:pt x="2564944" y="1931537"/>
                </a:lnTo>
                <a:lnTo>
                  <a:pt x="0" y="1931537"/>
                </a:lnTo>
                <a:lnTo>
                  <a:pt x="0" y="0"/>
                </a:lnTo>
                <a:close/>
              </a:path>
            </a:pathLst>
          </a:custGeom>
          <a:blipFill>
            <a:blip r:embed="rId16"/>
            <a:stretch>
              <a:fillRect l="-19254" t="-1884" r="-30631" b="-10074"/>
            </a:stretch>
          </a:blipFill>
        </p:spPr>
      </p:sp>
      <p:grpSp>
        <p:nvGrpSpPr>
          <p:cNvPr name="Group 16" id="16"/>
          <p:cNvGrpSpPr/>
          <p:nvPr/>
        </p:nvGrpSpPr>
        <p:grpSpPr>
          <a:xfrm rot="0">
            <a:off x="7499415" y="3870101"/>
            <a:ext cx="2310201" cy="2310201"/>
            <a:chOff x="0" y="0"/>
            <a:chExt cx="812800" cy="812800"/>
          </a:xfrm>
        </p:grpSpPr>
        <p:sp>
          <p:nvSpPr>
            <p:cNvPr name="Freeform 17" id="1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7"/>
              <a:stretch>
                <a:fillRect l="-12130" t="-90601" r="-38372" b="-76958"/>
              </a:stretch>
            </a:blipFill>
          </p:spPr>
        </p:sp>
      </p:grpSp>
      <p:sp>
        <p:nvSpPr>
          <p:cNvPr name="TextBox 18" id="18"/>
          <p:cNvSpPr txBox="true"/>
          <p:nvPr/>
        </p:nvSpPr>
        <p:spPr>
          <a:xfrm rot="0">
            <a:off x="14267463" y="4920427"/>
            <a:ext cx="3726262" cy="4414267"/>
          </a:xfrm>
          <a:prstGeom prst="rect">
            <a:avLst/>
          </a:prstGeom>
        </p:spPr>
        <p:txBody>
          <a:bodyPr anchor="t" rtlCol="false" tIns="0" lIns="0" bIns="0" rIns="0">
            <a:spAutoFit/>
          </a:bodyPr>
          <a:lstStyle/>
          <a:p>
            <a:pPr algn="l">
              <a:lnSpc>
                <a:spcPts val="5018"/>
              </a:lnSpc>
            </a:pPr>
            <a:r>
              <a:rPr lang="en-US" sz="3584" b="true">
                <a:solidFill>
                  <a:srgbClr val="FFFFFF"/>
                </a:solidFill>
                <a:latin typeface="Drukaatie Burti Bold"/>
                <a:ea typeface="Drukaatie Burti Bold"/>
                <a:cs typeface="Drukaatie Burti Bold"/>
                <a:sym typeface="Drukaatie Burti Bold"/>
              </a:rPr>
              <a:t>Seeds can inform conservation</a:t>
            </a:r>
          </a:p>
          <a:p>
            <a:pPr algn="l" marL="773997" indent="-386998" lvl="1">
              <a:lnSpc>
                <a:spcPts val="5018"/>
              </a:lnSpc>
              <a:buFont typeface="Arial"/>
              <a:buChar char="•"/>
            </a:pPr>
            <a:r>
              <a:rPr lang="en-US" b="true" sz="3584">
                <a:solidFill>
                  <a:srgbClr val="FFFFFF"/>
                </a:solidFill>
                <a:latin typeface="Drukaatie Burti Bold"/>
                <a:ea typeface="Drukaatie Burti Bold"/>
                <a:cs typeface="Drukaatie Burti Bold"/>
                <a:sym typeface="Drukaatie Burti Bold"/>
              </a:rPr>
              <a:t>morphology</a:t>
            </a:r>
          </a:p>
          <a:p>
            <a:pPr algn="l" marL="773997" indent="-386998" lvl="1">
              <a:lnSpc>
                <a:spcPts val="5018"/>
              </a:lnSpc>
              <a:buFont typeface="Arial"/>
              <a:buChar char="•"/>
            </a:pPr>
            <a:r>
              <a:rPr lang="en-US" b="true" sz="3584">
                <a:solidFill>
                  <a:srgbClr val="FFFFFF"/>
                </a:solidFill>
                <a:latin typeface="Drukaatie Burti Bold"/>
                <a:ea typeface="Drukaatie Burti Bold"/>
                <a:cs typeface="Drukaatie Burti Bold"/>
                <a:sym typeface="Drukaatie Burti Bold"/>
              </a:rPr>
              <a:t>breeding system</a:t>
            </a:r>
          </a:p>
          <a:p>
            <a:pPr algn="l" marL="773997" indent="-386998" lvl="1">
              <a:lnSpc>
                <a:spcPts val="5018"/>
              </a:lnSpc>
              <a:buFont typeface="Arial"/>
              <a:buChar char="•"/>
            </a:pPr>
            <a:r>
              <a:rPr lang="en-US" b="true" sz="3584">
                <a:solidFill>
                  <a:srgbClr val="FFFFFF"/>
                </a:solidFill>
                <a:latin typeface="Drukaatie Burti Bold"/>
                <a:ea typeface="Drukaatie Burti Bold"/>
                <a:cs typeface="Drukaatie Burti Bold"/>
                <a:sym typeface="Drukaatie Burti Bold"/>
              </a:rPr>
              <a:t>genetics</a:t>
            </a:r>
          </a:p>
          <a:p>
            <a:pPr algn="l" marL="773997" indent="-386998" lvl="1">
              <a:lnSpc>
                <a:spcPts val="5018"/>
              </a:lnSpc>
              <a:buFont typeface="Arial"/>
              <a:buChar char="•"/>
            </a:pPr>
            <a:r>
              <a:rPr lang="en-US" b="true" sz="3584">
                <a:solidFill>
                  <a:srgbClr val="FFFFFF"/>
                </a:solidFill>
                <a:latin typeface="Drukaatie Burti Bold"/>
                <a:ea typeface="Drukaatie Burti Bold"/>
                <a:cs typeface="Drukaatie Burti Bold"/>
                <a:sym typeface="Drukaatie Burti Bold"/>
              </a:rPr>
              <a:t>viability</a:t>
            </a:r>
          </a:p>
        </p:txBody>
      </p:sp>
      <p:sp>
        <p:nvSpPr>
          <p:cNvPr name="TextBox 19" id="19"/>
          <p:cNvSpPr txBox="true"/>
          <p:nvPr/>
        </p:nvSpPr>
        <p:spPr>
          <a:xfrm rot="0">
            <a:off x="4476790" y="9482462"/>
            <a:ext cx="6045250" cy="466725"/>
          </a:xfrm>
          <a:prstGeom prst="rect">
            <a:avLst/>
          </a:prstGeom>
        </p:spPr>
        <p:txBody>
          <a:bodyPr anchor="t" rtlCol="false" tIns="0" lIns="0" bIns="0" rIns="0">
            <a:spAutoFit/>
          </a:bodyPr>
          <a:lstStyle/>
          <a:p>
            <a:pPr algn="ctr">
              <a:lnSpc>
                <a:spcPts val="3599"/>
              </a:lnSpc>
              <a:spcBef>
                <a:spcPct val="0"/>
              </a:spcBef>
            </a:pPr>
            <a:r>
              <a:rPr lang="en-US" sz="2999">
                <a:solidFill>
                  <a:srgbClr val="1D668F"/>
                </a:solidFill>
                <a:latin typeface="Drukaatie Burti"/>
                <a:ea typeface="Drukaatie Burti"/>
                <a:cs typeface="Drukaatie Burti"/>
                <a:sym typeface="Drukaatie Burti"/>
              </a:rPr>
              <a:t>to nerd out on some scientific research:</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1D668F"/>
        </a:solidFill>
      </p:bgPr>
    </p:bg>
    <p:spTree>
      <p:nvGrpSpPr>
        <p:cNvPr id="1" name=""/>
        <p:cNvGrpSpPr/>
        <p:nvPr/>
      </p:nvGrpSpPr>
      <p:grpSpPr>
        <a:xfrm>
          <a:off x="0" y="0"/>
          <a:ext cx="0" cy="0"/>
          <a:chOff x="0" y="0"/>
          <a:chExt cx="0" cy="0"/>
        </a:xfrm>
      </p:grpSpPr>
      <p:grpSp>
        <p:nvGrpSpPr>
          <p:cNvPr name="Group 2" id="2"/>
          <p:cNvGrpSpPr/>
          <p:nvPr/>
        </p:nvGrpSpPr>
        <p:grpSpPr>
          <a:xfrm rot="0">
            <a:off x="10381636" y="5143500"/>
            <a:ext cx="3350447" cy="4352539"/>
            <a:chOff x="0" y="0"/>
            <a:chExt cx="882422" cy="1146348"/>
          </a:xfrm>
        </p:grpSpPr>
        <p:sp>
          <p:nvSpPr>
            <p:cNvPr name="Freeform 3" id="3"/>
            <p:cNvSpPr/>
            <p:nvPr/>
          </p:nvSpPr>
          <p:spPr>
            <a:xfrm flipH="false" flipV="false" rot="0">
              <a:off x="0" y="0"/>
              <a:ext cx="882422" cy="1146348"/>
            </a:xfrm>
            <a:custGeom>
              <a:avLst/>
              <a:gdLst/>
              <a:ahLst/>
              <a:cxnLst/>
              <a:rect r="r" b="b" t="t" l="l"/>
              <a:pathLst>
                <a:path h="1146348" w="882422">
                  <a:moveTo>
                    <a:pt x="117846" y="0"/>
                  </a:moveTo>
                  <a:lnTo>
                    <a:pt x="764576" y="0"/>
                  </a:lnTo>
                  <a:cubicBezTo>
                    <a:pt x="795831" y="0"/>
                    <a:pt x="825806" y="12416"/>
                    <a:pt x="847906" y="34516"/>
                  </a:cubicBezTo>
                  <a:cubicBezTo>
                    <a:pt x="870006" y="56617"/>
                    <a:pt x="882422" y="86592"/>
                    <a:pt x="882422" y="117846"/>
                  </a:cubicBezTo>
                  <a:lnTo>
                    <a:pt x="882422" y="1028501"/>
                  </a:lnTo>
                  <a:cubicBezTo>
                    <a:pt x="882422" y="1059756"/>
                    <a:pt x="870006" y="1089731"/>
                    <a:pt x="847906" y="1111831"/>
                  </a:cubicBezTo>
                  <a:cubicBezTo>
                    <a:pt x="825806" y="1133932"/>
                    <a:pt x="795831" y="1146348"/>
                    <a:pt x="764576" y="1146348"/>
                  </a:cubicBezTo>
                  <a:lnTo>
                    <a:pt x="117846" y="1146348"/>
                  </a:lnTo>
                  <a:cubicBezTo>
                    <a:pt x="86592" y="1146348"/>
                    <a:pt x="56617" y="1133932"/>
                    <a:pt x="34516" y="1111831"/>
                  </a:cubicBezTo>
                  <a:cubicBezTo>
                    <a:pt x="12416" y="1089731"/>
                    <a:pt x="0" y="1059756"/>
                    <a:pt x="0" y="1028501"/>
                  </a:cubicBezTo>
                  <a:lnTo>
                    <a:pt x="0" y="117846"/>
                  </a:lnTo>
                  <a:cubicBezTo>
                    <a:pt x="0" y="86592"/>
                    <a:pt x="12416" y="56617"/>
                    <a:pt x="34516" y="34516"/>
                  </a:cubicBezTo>
                  <a:cubicBezTo>
                    <a:pt x="56617" y="12416"/>
                    <a:pt x="86592" y="0"/>
                    <a:pt x="117846" y="0"/>
                  </a:cubicBezTo>
                  <a:close/>
                </a:path>
              </a:pathLst>
            </a:custGeom>
            <a:solidFill>
              <a:srgbClr val="FFF8F0"/>
            </a:solidFill>
            <a:ln cap="rnd">
              <a:noFill/>
              <a:prstDash val="solid"/>
              <a:round/>
            </a:ln>
          </p:spPr>
        </p:sp>
        <p:sp>
          <p:nvSpPr>
            <p:cNvPr name="TextBox 4" id="4"/>
            <p:cNvSpPr txBox="true"/>
            <p:nvPr/>
          </p:nvSpPr>
          <p:spPr>
            <a:xfrm>
              <a:off x="0" y="-38100"/>
              <a:ext cx="882422" cy="1184448"/>
            </a:xfrm>
            <a:prstGeom prst="rect">
              <a:avLst/>
            </a:prstGeom>
          </p:spPr>
          <p:txBody>
            <a:bodyPr anchor="ctr" rtlCol="false" tIns="50800" lIns="50800" bIns="50800" rIns="50800"/>
            <a:lstStyle/>
            <a:p>
              <a:pPr algn="ctr">
                <a:lnSpc>
                  <a:spcPts val="2659"/>
                </a:lnSpc>
                <a:spcBef>
                  <a:spcPct val="0"/>
                </a:spcBef>
              </a:pPr>
            </a:p>
          </p:txBody>
        </p:sp>
      </p:grpSp>
      <p:sp>
        <p:nvSpPr>
          <p:cNvPr name="Freeform 5" id="5"/>
          <p:cNvSpPr/>
          <p:nvPr/>
        </p:nvSpPr>
        <p:spPr>
          <a:xfrm flipH="false" flipV="false" rot="0">
            <a:off x="-190606" y="3391377"/>
            <a:ext cx="5023296" cy="6959227"/>
          </a:xfrm>
          <a:custGeom>
            <a:avLst/>
            <a:gdLst/>
            <a:ahLst/>
            <a:cxnLst/>
            <a:rect r="r" b="b" t="t" l="l"/>
            <a:pathLst>
              <a:path h="6959227" w="5023296">
                <a:moveTo>
                  <a:pt x="0" y="0"/>
                </a:moveTo>
                <a:lnTo>
                  <a:pt x="5023296" y="0"/>
                </a:lnTo>
                <a:lnTo>
                  <a:pt x="5023296" y="6959227"/>
                </a:lnTo>
                <a:lnTo>
                  <a:pt x="0" y="695922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6" id="6"/>
          <p:cNvSpPr txBox="true"/>
          <p:nvPr/>
        </p:nvSpPr>
        <p:spPr>
          <a:xfrm rot="0">
            <a:off x="10745849" y="7272144"/>
            <a:ext cx="2622020" cy="1553080"/>
          </a:xfrm>
          <a:prstGeom prst="rect">
            <a:avLst/>
          </a:prstGeom>
        </p:spPr>
        <p:txBody>
          <a:bodyPr anchor="t" rtlCol="false" tIns="0" lIns="0" bIns="0" rIns="0">
            <a:spAutoFit/>
          </a:bodyPr>
          <a:lstStyle/>
          <a:p>
            <a:pPr algn="l">
              <a:lnSpc>
                <a:spcPts val="3122"/>
              </a:lnSpc>
            </a:pPr>
            <a:r>
              <a:rPr lang="en-US" sz="2230">
                <a:solidFill>
                  <a:srgbClr val="1D668F"/>
                </a:solidFill>
                <a:latin typeface="Canva Sans"/>
                <a:ea typeface="Canva Sans"/>
                <a:cs typeface="Canva Sans"/>
                <a:sym typeface="Canva Sans"/>
              </a:rPr>
              <a:t>Thickness and structure can ID:</a:t>
            </a:r>
          </a:p>
          <a:p>
            <a:pPr algn="l" marL="481482" indent="-240741" lvl="1">
              <a:lnSpc>
                <a:spcPts val="3122"/>
              </a:lnSpc>
              <a:buFont typeface="Arial"/>
              <a:buChar char="•"/>
            </a:pPr>
            <a:r>
              <a:rPr lang="en-US" sz="2230">
                <a:solidFill>
                  <a:srgbClr val="1D668F"/>
                </a:solidFill>
                <a:latin typeface="Canva Sans"/>
                <a:ea typeface="Canva Sans"/>
                <a:cs typeface="Canva Sans"/>
                <a:sym typeface="Canva Sans"/>
              </a:rPr>
              <a:t>dormancy</a:t>
            </a:r>
          </a:p>
          <a:p>
            <a:pPr algn="l" marL="481482" indent="-240741" lvl="1">
              <a:lnSpc>
                <a:spcPts val="3122"/>
              </a:lnSpc>
              <a:spcBef>
                <a:spcPct val="0"/>
              </a:spcBef>
              <a:buFont typeface="Arial"/>
              <a:buChar char="•"/>
            </a:pPr>
            <a:r>
              <a:rPr lang="en-US" sz="2230">
                <a:solidFill>
                  <a:srgbClr val="1D668F"/>
                </a:solidFill>
                <a:latin typeface="Canva Sans"/>
                <a:ea typeface="Canva Sans"/>
                <a:cs typeface="Canva Sans"/>
                <a:sym typeface="Canva Sans"/>
              </a:rPr>
              <a:t>stratification </a:t>
            </a:r>
          </a:p>
        </p:txBody>
      </p:sp>
      <p:sp>
        <p:nvSpPr>
          <p:cNvPr name="TextBox 7" id="7"/>
          <p:cNvSpPr txBox="true"/>
          <p:nvPr/>
        </p:nvSpPr>
        <p:spPr>
          <a:xfrm rot="0">
            <a:off x="1028700" y="2893537"/>
            <a:ext cx="16230600" cy="497840"/>
          </a:xfrm>
          <a:prstGeom prst="rect">
            <a:avLst/>
          </a:prstGeom>
        </p:spPr>
        <p:txBody>
          <a:bodyPr anchor="t" rtlCol="false" tIns="0" lIns="0" bIns="0" rIns="0">
            <a:spAutoFit/>
          </a:bodyPr>
          <a:lstStyle/>
          <a:p>
            <a:pPr algn="r">
              <a:lnSpc>
                <a:spcPts val="4059"/>
              </a:lnSpc>
              <a:spcBef>
                <a:spcPct val="0"/>
              </a:spcBef>
            </a:pPr>
            <a:r>
              <a:rPr lang="en-US" sz="2899">
                <a:solidFill>
                  <a:srgbClr val="FFFDF0"/>
                </a:solidFill>
                <a:latin typeface="Canva Sans"/>
                <a:ea typeface="Canva Sans"/>
                <a:cs typeface="Canva Sans"/>
                <a:sym typeface="Canva Sans"/>
              </a:rPr>
              <a:t>Seed traits and what they can tell you</a:t>
            </a:r>
          </a:p>
        </p:txBody>
      </p:sp>
      <p:sp>
        <p:nvSpPr>
          <p:cNvPr name="TextBox 8" id="8"/>
          <p:cNvSpPr txBox="true"/>
          <p:nvPr/>
        </p:nvSpPr>
        <p:spPr>
          <a:xfrm rot="0">
            <a:off x="1355882" y="1005042"/>
            <a:ext cx="15903418" cy="1564645"/>
          </a:xfrm>
          <a:prstGeom prst="rect">
            <a:avLst/>
          </a:prstGeom>
        </p:spPr>
        <p:txBody>
          <a:bodyPr anchor="t" rtlCol="false" tIns="0" lIns="0" bIns="0" rIns="0">
            <a:spAutoFit/>
          </a:bodyPr>
          <a:lstStyle/>
          <a:p>
            <a:pPr algn="r">
              <a:lnSpc>
                <a:spcPts val="12459"/>
              </a:lnSpc>
              <a:spcBef>
                <a:spcPct val="0"/>
              </a:spcBef>
            </a:pPr>
            <a:r>
              <a:rPr lang="en-US" b="true" sz="8899">
                <a:solidFill>
                  <a:srgbClr val="FFFDF0"/>
                </a:solidFill>
                <a:latin typeface="Drukaatie Burti Heavy"/>
                <a:ea typeface="Drukaatie Burti Heavy"/>
                <a:cs typeface="Drukaatie Burti Heavy"/>
                <a:sym typeface="Drukaatie Burti Heavy"/>
              </a:rPr>
              <a:t>Seeds offer Ecological Cues</a:t>
            </a:r>
          </a:p>
        </p:txBody>
      </p:sp>
      <p:sp>
        <p:nvSpPr>
          <p:cNvPr name="TextBox 9" id="9"/>
          <p:cNvSpPr txBox="true"/>
          <p:nvPr/>
        </p:nvSpPr>
        <p:spPr>
          <a:xfrm rot="0">
            <a:off x="10381636" y="5346210"/>
            <a:ext cx="3350447" cy="1781485"/>
          </a:xfrm>
          <a:prstGeom prst="rect">
            <a:avLst/>
          </a:prstGeom>
        </p:spPr>
        <p:txBody>
          <a:bodyPr anchor="t" rtlCol="false" tIns="0" lIns="0" bIns="0" rIns="0">
            <a:spAutoFit/>
          </a:bodyPr>
          <a:lstStyle/>
          <a:p>
            <a:pPr algn="ctr">
              <a:lnSpc>
                <a:spcPts val="7032"/>
              </a:lnSpc>
              <a:spcBef>
                <a:spcPct val="0"/>
              </a:spcBef>
            </a:pPr>
            <a:r>
              <a:rPr lang="en-US" b="true" sz="5023">
                <a:solidFill>
                  <a:srgbClr val="1D668F"/>
                </a:solidFill>
                <a:latin typeface="Drukaatie Burti Bold"/>
                <a:ea typeface="Drukaatie Burti Bold"/>
                <a:cs typeface="Drukaatie Burti Bold"/>
                <a:sym typeface="Drukaatie Burti Bold"/>
              </a:rPr>
              <a:t>SEED COAT</a:t>
            </a:r>
          </a:p>
        </p:txBody>
      </p:sp>
      <p:grpSp>
        <p:nvGrpSpPr>
          <p:cNvPr name="Group 10" id="10"/>
          <p:cNvGrpSpPr/>
          <p:nvPr/>
        </p:nvGrpSpPr>
        <p:grpSpPr>
          <a:xfrm rot="0">
            <a:off x="2859929" y="5126957"/>
            <a:ext cx="3382234" cy="4352539"/>
            <a:chOff x="0" y="0"/>
            <a:chExt cx="4509645" cy="5803385"/>
          </a:xfrm>
        </p:grpSpPr>
        <p:grpSp>
          <p:nvGrpSpPr>
            <p:cNvPr name="Group 11" id="11"/>
            <p:cNvGrpSpPr/>
            <p:nvPr/>
          </p:nvGrpSpPr>
          <p:grpSpPr>
            <a:xfrm rot="0">
              <a:off x="483" y="0"/>
              <a:ext cx="4509163" cy="5803385"/>
              <a:chOff x="0" y="0"/>
              <a:chExt cx="890699" cy="1146348"/>
            </a:xfrm>
          </p:grpSpPr>
          <p:sp>
            <p:nvSpPr>
              <p:cNvPr name="Freeform 12" id="12"/>
              <p:cNvSpPr/>
              <p:nvPr/>
            </p:nvSpPr>
            <p:spPr>
              <a:xfrm flipH="false" flipV="false" rot="0">
                <a:off x="0" y="0"/>
                <a:ext cx="890699" cy="1146348"/>
              </a:xfrm>
              <a:custGeom>
                <a:avLst/>
                <a:gdLst/>
                <a:ahLst/>
                <a:cxnLst/>
                <a:rect r="r" b="b" t="t" l="l"/>
                <a:pathLst>
                  <a:path h="1146348" w="890699">
                    <a:moveTo>
                      <a:pt x="116751" y="0"/>
                    </a:moveTo>
                    <a:lnTo>
                      <a:pt x="773948" y="0"/>
                    </a:lnTo>
                    <a:cubicBezTo>
                      <a:pt x="838428" y="0"/>
                      <a:pt x="890699" y="52271"/>
                      <a:pt x="890699" y="116751"/>
                    </a:cubicBezTo>
                    <a:lnTo>
                      <a:pt x="890699" y="1029596"/>
                    </a:lnTo>
                    <a:cubicBezTo>
                      <a:pt x="890699" y="1060561"/>
                      <a:pt x="878398" y="1090257"/>
                      <a:pt x="856503" y="1112152"/>
                    </a:cubicBezTo>
                    <a:cubicBezTo>
                      <a:pt x="834608" y="1134047"/>
                      <a:pt x="804912" y="1146348"/>
                      <a:pt x="773948" y="1146348"/>
                    </a:cubicBezTo>
                    <a:lnTo>
                      <a:pt x="116751" y="1146348"/>
                    </a:lnTo>
                    <a:cubicBezTo>
                      <a:pt x="85787" y="1146348"/>
                      <a:pt x="56091" y="1134047"/>
                      <a:pt x="34196" y="1112152"/>
                    </a:cubicBezTo>
                    <a:cubicBezTo>
                      <a:pt x="12301" y="1090257"/>
                      <a:pt x="0" y="1060561"/>
                      <a:pt x="0" y="1029596"/>
                    </a:cubicBezTo>
                    <a:lnTo>
                      <a:pt x="0" y="116751"/>
                    </a:lnTo>
                    <a:cubicBezTo>
                      <a:pt x="0" y="85787"/>
                      <a:pt x="12301" y="56091"/>
                      <a:pt x="34196" y="34196"/>
                    </a:cubicBezTo>
                    <a:cubicBezTo>
                      <a:pt x="56091" y="12301"/>
                      <a:pt x="85787" y="0"/>
                      <a:pt x="116751" y="0"/>
                    </a:cubicBezTo>
                    <a:close/>
                  </a:path>
                </a:pathLst>
              </a:custGeom>
              <a:solidFill>
                <a:srgbClr val="FFF8F0"/>
              </a:solidFill>
              <a:ln cap="rnd">
                <a:noFill/>
                <a:prstDash val="solid"/>
                <a:round/>
              </a:ln>
            </p:spPr>
          </p:sp>
          <p:sp>
            <p:nvSpPr>
              <p:cNvPr name="TextBox 13" id="13"/>
              <p:cNvSpPr txBox="true"/>
              <p:nvPr/>
            </p:nvSpPr>
            <p:spPr>
              <a:xfrm>
                <a:off x="0" y="-38100"/>
                <a:ext cx="890699" cy="1184448"/>
              </a:xfrm>
              <a:prstGeom prst="rect">
                <a:avLst/>
              </a:prstGeom>
            </p:spPr>
            <p:txBody>
              <a:bodyPr anchor="ctr" rtlCol="false" tIns="50800" lIns="50800" bIns="50800" rIns="50800"/>
              <a:lstStyle/>
              <a:p>
                <a:pPr algn="ctr">
                  <a:lnSpc>
                    <a:spcPts val="2659"/>
                  </a:lnSpc>
                  <a:spcBef>
                    <a:spcPct val="0"/>
                  </a:spcBef>
                </a:pPr>
              </a:p>
            </p:txBody>
          </p:sp>
        </p:grpSp>
        <p:sp>
          <p:nvSpPr>
            <p:cNvPr name="TextBox 14" id="14"/>
            <p:cNvSpPr txBox="true"/>
            <p:nvPr/>
          </p:nvSpPr>
          <p:spPr>
            <a:xfrm rot="0">
              <a:off x="0" y="229673"/>
              <a:ext cx="4509163" cy="2330864"/>
            </a:xfrm>
            <a:prstGeom prst="rect">
              <a:avLst/>
            </a:prstGeom>
          </p:spPr>
          <p:txBody>
            <a:bodyPr anchor="t" rtlCol="false" tIns="0" lIns="0" bIns="0" rIns="0">
              <a:spAutoFit/>
            </a:bodyPr>
            <a:lstStyle/>
            <a:p>
              <a:pPr algn="ctr">
                <a:lnSpc>
                  <a:spcPts val="7032"/>
                </a:lnSpc>
                <a:spcBef>
                  <a:spcPct val="0"/>
                </a:spcBef>
              </a:pPr>
              <a:r>
                <a:rPr lang="en-US" b="true" sz="5023">
                  <a:solidFill>
                    <a:srgbClr val="1D668F"/>
                  </a:solidFill>
                  <a:latin typeface="Drukaatie Burti Bold"/>
                  <a:ea typeface="Drukaatie Burti Bold"/>
                  <a:cs typeface="Drukaatie Burti Bold"/>
                  <a:sym typeface="Drukaatie Burti Bold"/>
                </a:rPr>
                <a:t>FRUIT TYPE</a:t>
              </a:r>
            </a:p>
          </p:txBody>
        </p:sp>
        <p:sp>
          <p:nvSpPr>
            <p:cNvPr name="TextBox 15" id="15"/>
            <p:cNvSpPr txBox="true"/>
            <p:nvPr/>
          </p:nvSpPr>
          <p:spPr>
            <a:xfrm rot="0">
              <a:off x="853265" y="2703205"/>
              <a:ext cx="2802633" cy="2575598"/>
            </a:xfrm>
            <a:prstGeom prst="rect">
              <a:avLst/>
            </a:prstGeom>
          </p:spPr>
          <p:txBody>
            <a:bodyPr anchor="t" rtlCol="false" tIns="0" lIns="0" bIns="0" rIns="0">
              <a:spAutoFit/>
            </a:bodyPr>
            <a:lstStyle/>
            <a:p>
              <a:pPr algn="just">
                <a:lnSpc>
                  <a:spcPts val="3122"/>
                </a:lnSpc>
              </a:pPr>
              <a:r>
                <a:rPr lang="en-US" sz="2230">
                  <a:solidFill>
                    <a:srgbClr val="1D668F"/>
                  </a:solidFill>
                  <a:latin typeface="Canva Sans"/>
                  <a:ea typeface="Canva Sans"/>
                  <a:cs typeface="Canva Sans"/>
                  <a:sym typeface="Canva Sans"/>
                </a:rPr>
                <a:t>Various types:</a:t>
              </a:r>
            </a:p>
            <a:p>
              <a:pPr algn="just" marL="481482" indent="-240741" lvl="1">
                <a:lnSpc>
                  <a:spcPts val="3122"/>
                </a:lnSpc>
                <a:buFont typeface="Arial"/>
                <a:buChar char="•"/>
              </a:pPr>
              <a:r>
                <a:rPr lang="en-US" sz="2230">
                  <a:solidFill>
                    <a:srgbClr val="1D668F"/>
                  </a:solidFill>
                  <a:latin typeface="Canva Sans"/>
                  <a:ea typeface="Canva Sans"/>
                  <a:cs typeface="Canva Sans"/>
                  <a:sym typeface="Canva Sans"/>
                </a:rPr>
                <a:t>Capsule</a:t>
              </a:r>
            </a:p>
            <a:p>
              <a:pPr algn="just" marL="481482" indent="-240741" lvl="1">
                <a:lnSpc>
                  <a:spcPts val="3122"/>
                </a:lnSpc>
                <a:buFont typeface="Arial"/>
                <a:buChar char="•"/>
              </a:pPr>
              <a:r>
                <a:rPr lang="en-US" sz="2230">
                  <a:solidFill>
                    <a:srgbClr val="1D668F"/>
                  </a:solidFill>
                  <a:latin typeface="Canva Sans"/>
                  <a:ea typeface="Canva Sans"/>
                  <a:cs typeface="Canva Sans"/>
                  <a:sym typeface="Canva Sans"/>
                </a:rPr>
                <a:t>Achene</a:t>
              </a:r>
            </a:p>
            <a:p>
              <a:pPr algn="just" marL="481482" indent="-240741" lvl="1">
                <a:lnSpc>
                  <a:spcPts val="3122"/>
                </a:lnSpc>
                <a:buFont typeface="Arial"/>
                <a:buChar char="•"/>
              </a:pPr>
              <a:r>
                <a:rPr lang="en-US" sz="2230">
                  <a:solidFill>
                    <a:srgbClr val="1D668F"/>
                  </a:solidFill>
                  <a:latin typeface="Canva Sans"/>
                  <a:ea typeface="Canva Sans"/>
                  <a:cs typeface="Canva Sans"/>
                  <a:sym typeface="Canva Sans"/>
                </a:rPr>
                <a:t>Berry</a:t>
              </a:r>
            </a:p>
            <a:p>
              <a:pPr algn="just" marL="481482" indent="-240741" lvl="1">
                <a:lnSpc>
                  <a:spcPts val="3122"/>
                </a:lnSpc>
                <a:spcBef>
                  <a:spcPct val="0"/>
                </a:spcBef>
                <a:buFont typeface="Arial"/>
                <a:buChar char="•"/>
              </a:pPr>
              <a:r>
                <a:rPr lang="en-US" sz="2230">
                  <a:solidFill>
                    <a:srgbClr val="1D668F"/>
                  </a:solidFill>
                  <a:latin typeface="Canva Sans"/>
                  <a:ea typeface="Canva Sans"/>
                  <a:cs typeface="Canva Sans"/>
                  <a:sym typeface="Canva Sans"/>
                </a:rPr>
                <a:t>Drupe</a:t>
              </a:r>
            </a:p>
          </p:txBody>
        </p:sp>
      </p:grpSp>
      <p:grpSp>
        <p:nvGrpSpPr>
          <p:cNvPr name="Group 16" id="16"/>
          <p:cNvGrpSpPr/>
          <p:nvPr/>
        </p:nvGrpSpPr>
        <p:grpSpPr>
          <a:xfrm rot="0">
            <a:off x="14122608" y="5143500"/>
            <a:ext cx="3350447" cy="4352539"/>
            <a:chOff x="0" y="0"/>
            <a:chExt cx="882422" cy="1146348"/>
          </a:xfrm>
        </p:grpSpPr>
        <p:sp>
          <p:nvSpPr>
            <p:cNvPr name="Freeform 17" id="17"/>
            <p:cNvSpPr/>
            <p:nvPr/>
          </p:nvSpPr>
          <p:spPr>
            <a:xfrm flipH="false" flipV="false" rot="0">
              <a:off x="0" y="0"/>
              <a:ext cx="882422" cy="1146348"/>
            </a:xfrm>
            <a:custGeom>
              <a:avLst/>
              <a:gdLst/>
              <a:ahLst/>
              <a:cxnLst/>
              <a:rect r="r" b="b" t="t" l="l"/>
              <a:pathLst>
                <a:path h="1146348" w="882422">
                  <a:moveTo>
                    <a:pt x="117846" y="0"/>
                  </a:moveTo>
                  <a:lnTo>
                    <a:pt x="764576" y="0"/>
                  </a:lnTo>
                  <a:cubicBezTo>
                    <a:pt x="795831" y="0"/>
                    <a:pt x="825806" y="12416"/>
                    <a:pt x="847906" y="34516"/>
                  </a:cubicBezTo>
                  <a:cubicBezTo>
                    <a:pt x="870006" y="56617"/>
                    <a:pt x="882422" y="86592"/>
                    <a:pt x="882422" y="117846"/>
                  </a:cubicBezTo>
                  <a:lnTo>
                    <a:pt x="882422" y="1028501"/>
                  </a:lnTo>
                  <a:cubicBezTo>
                    <a:pt x="882422" y="1059756"/>
                    <a:pt x="870006" y="1089731"/>
                    <a:pt x="847906" y="1111831"/>
                  </a:cubicBezTo>
                  <a:cubicBezTo>
                    <a:pt x="825806" y="1133932"/>
                    <a:pt x="795831" y="1146348"/>
                    <a:pt x="764576" y="1146348"/>
                  </a:cubicBezTo>
                  <a:lnTo>
                    <a:pt x="117846" y="1146348"/>
                  </a:lnTo>
                  <a:cubicBezTo>
                    <a:pt x="86592" y="1146348"/>
                    <a:pt x="56617" y="1133932"/>
                    <a:pt x="34516" y="1111831"/>
                  </a:cubicBezTo>
                  <a:cubicBezTo>
                    <a:pt x="12416" y="1089731"/>
                    <a:pt x="0" y="1059756"/>
                    <a:pt x="0" y="1028501"/>
                  </a:cubicBezTo>
                  <a:lnTo>
                    <a:pt x="0" y="117846"/>
                  </a:lnTo>
                  <a:cubicBezTo>
                    <a:pt x="0" y="86592"/>
                    <a:pt x="12416" y="56617"/>
                    <a:pt x="34516" y="34516"/>
                  </a:cubicBezTo>
                  <a:cubicBezTo>
                    <a:pt x="56617" y="12416"/>
                    <a:pt x="86592" y="0"/>
                    <a:pt x="117846" y="0"/>
                  </a:cubicBezTo>
                  <a:close/>
                </a:path>
              </a:pathLst>
            </a:custGeom>
            <a:solidFill>
              <a:srgbClr val="FFF8F0"/>
            </a:solidFill>
            <a:ln cap="rnd">
              <a:noFill/>
              <a:prstDash val="solid"/>
              <a:round/>
            </a:ln>
          </p:spPr>
        </p:sp>
        <p:sp>
          <p:nvSpPr>
            <p:cNvPr name="TextBox 18" id="18"/>
            <p:cNvSpPr txBox="true"/>
            <p:nvPr/>
          </p:nvSpPr>
          <p:spPr>
            <a:xfrm>
              <a:off x="0" y="-38100"/>
              <a:ext cx="882422" cy="1184448"/>
            </a:xfrm>
            <a:prstGeom prst="rect">
              <a:avLst/>
            </a:prstGeom>
          </p:spPr>
          <p:txBody>
            <a:bodyPr anchor="ctr" rtlCol="false" tIns="50800" lIns="50800" bIns="50800" rIns="50800"/>
            <a:lstStyle/>
            <a:p>
              <a:pPr algn="ctr">
                <a:lnSpc>
                  <a:spcPts val="2659"/>
                </a:lnSpc>
                <a:spcBef>
                  <a:spcPct val="0"/>
                </a:spcBef>
              </a:pPr>
            </a:p>
          </p:txBody>
        </p:sp>
      </p:grpSp>
      <p:sp>
        <p:nvSpPr>
          <p:cNvPr name="TextBox 19" id="19"/>
          <p:cNvSpPr txBox="true"/>
          <p:nvPr/>
        </p:nvSpPr>
        <p:spPr>
          <a:xfrm rot="0">
            <a:off x="14515760" y="7272144"/>
            <a:ext cx="2622020" cy="1943605"/>
          </a:xfrm>
          <a:prstGeom prst="rect">
            <a:avLst/>
          </a:prstGeom>
        </p:spPr>
        <p:txBody>
          <a:bodyPr anchor="t" rtlCol="false" tIns="0" lIns="0" bIns="0" rIns="0">
            <a:spAutoFit/>
          </a:bodyPr>
          <a:lstStyle/>
          <a:p>
            <a:pPr algn="l">
              <a:lnSpc>
                <a:spcPts val="3122"/>
              </a:lnSpc>
            </a:pPr>
            <a:r>
              <a:rPr lang="en-US" sz="2230">
                <a:solidFill>
                  <a:srgbClr val="1D668F"/>
                </a:solidFill>
                <a:latin typeface="Canva Sans"/>
                <a:ea typeface="Canva Sans"/>
                <a:cs typeface="Canva Sans"/>
                <a:sym typeface="Canva Sans"/>
              </a:rPr>
              <a:t>Shape and appendages:</a:t>
            </a:r>
          </a:p>
          <a:p>
            <a:pPr algn="l" marL="481482" indent="-240741" lvl="1">
              <a:lnSpc>
                <a:spcPts val="3122"/>
              </a:lnSpc>
              <a:buFont typeface="Arial"/>
              <a:buChar char="•"/>
            </a:pPr>
            <a:r>
              <a:rPr lang="en-US" sz="2230">
                <a:solidFill>
                  <a:srgbClr val="1D668F"/>
                </a:solidFill>
                <a:latin typeface="Canva Sans"/>
                <a:ea typeface="Canva Sans"/>
                <a:cs typeface="Canva Sans"/>
                <a:sym typeface="Canva Sans"/>
              </a:rPr>
              <a:t>wind</a:t>
            </a:r>
          </a:p>
          <a:p>
            <a:pPr algn="l" marL="481482" indent="-240741" lvl="1">
              <a:lnSpc>
                <a:spcPts val="3122"/>
              </a:lnSpc>
              <a:buFont typeface="Arial"/>
              <a:buChar char="•"/>
            </a:pPr>
            <a:r>
              <a:rPr lang="en-US" sz="2230">
                <a:solidFill>
                  <a:srgbClr val="1D668F"/>
                </a:solidFill>
                <a:latin typeface="Canva Sans"/>
                <a:ea typeface="Canva Sans"/>
                <a:cs typeface="Canva Sans"/>
                <a:sym typeface="Canva Sans"/>
              </a:rPr>
              <a:t>water</a:t>
            </a:r>
          </a:p>
          <a:p>
            <a:pPr algn="l" marL="481482" indent="-240741" lvl="1">
              <a:lnSpc>
                <a:spcPts val="3122"/>
              </a:lnSpc>
              <a:spcBef>
                <a:spcPct val="0"/>
              </a:spcBef>
              <a:buFont typeface="Arial"/>
              <a:buChar char="•"/>
            </a:pPr>
            <a:r>
              <a:rPr lang="en-US" sz="2230">
                <a:solidFill>
                  <a:srgbClr val="1D668F"/>
                </a:solidFill>
                <a:latin typeface="Canva Sans"/>
                <a:ea typeface="Canva Sans"/>
                <a:cs typeface="Canva Sans"/>
                <a:sym typeface="Canva Sans"/>
              </a:rPr>
              <a:t>animals</a:t>
            </a:r>
          </a:p>
        </p:txBody>
      </p:sp>
      <p:sp>
        <p:nvSpPr>
          <p:cNvPr name="TextBox 20" id="20"/>
          <p:cNvSpPr txBox="true"/>
          <p:nvPr/>
        </p:nvSpPr>
        <p:spPr>
          <a:xfrm rot="0">
            <a:off x="14151547" y="5355735"/>
            <a:ext cx="3350447" cy="1715820"/>
          </a:xfrm>
          <a:prstGeom prst="rect">
            <a:avLst/>
          </a:prstGeom>
        </p:spPr>
        <p:txBody>
          <a:bodyPr anchor="t" rtlCol="false" tIns="0" lIns="0" bIns="0" rIns="0">
            <a:spAutoFit/>
          </a:bodyPr>
          <a:lstStyle/>
          <a:p>
            <a:pPr algn="ctr">
              <a:lnSpc>
                <a:spcPts val="6752"/>
              </a:lnSpc>
              <a:spcBef>
                <a:spcPct val="0"/>
              </a:spcBef>
            </a:pPr>
            <a:r>
              <a:rPr lang="en-US" b="true" sz="4823">
                <a:solidFill>
                  <a:srgbClr val="1D668F"/>
                </a:solidFill>
                <a:latin typeface="Drukaatie Burti Bold"/>
                <a:ea typeface="Drukaatie Burti Bold"/>
                <a:cs typeface="Drukaatie Burti Bold"/>
                <a:sym typeface="Drukaatie Burti Bold"/>
              </a:rPr>
              <a:t>DISPERSAL  STRATEGY</a:t>
            </a:r>
          </a:p>
        </p:txBody>
      </p:sp>
      <p:grpSp>
        <p:nvGrpSpPr>
          <p:cNvPr name="Group 21" id="21"/>
          <p:cNvGrpSpPr/>
          <p:nvPr/>
        </p:nvGrpSpPr>
        <p:grpSpPr>
          <a:xfrm rot="0">
            <a:off x="6637254" y="5126957"/>
            <a:ext cx="3349291" cy="4352539"/>
            <a:chOff x="0" y="0"/>
            <a:chExt cx="4465721" cy="5803385"/>
          </a:xfrm>
        </p:grpSpPr>
        <p:grpSp>
          <p:nvGrpSpPr>
            <p:cNvPr name="Group 22" id="22"/>
            <p:cNvGrpSpPr/>
            <p:nvPr/>
          </p:nvGrpSpPr>
          <p:grpSpPr>
            <a:xfrm rot="0">
              <a:off x="0" y="0"/>
              <a:ext cx="4465721" cy="5803385"/>
              <a:chOff x="0" y="0"/>
              <a:chExt cx="882118" cy="1146348"/>
            </a:xfrm>
          </p:grpSpPr>
          <p:sp>
            <p:nvSpPr>
              <p:cNvPr name="Freeform 23" id="23"/>
              <p:cNvSpPr/>
              <p:nvPr/>
            </p:nvSpPr>
            <p:spPr>
              <a:xfrm flipH="false" flipV="false" rot="0">
                <a:off x="0" y="0"/>
                <a:ext cx="882118" cy="1146348"/>
              </a:xfrm>
              <a:custGeom>
                <a:avLst/>
                <a:gdLst/>
                <a:ahLst/>
                <a:cxnLst/>
                <a:rect r="r" b="b" t="t" l="l"/>
                <a:pathLst>
                  <a:path h="1146348" w="882118">
                    <a:moveTo>
                      <a:pt x="117887" y="0"/>
                    </a:moveTo>
                    <a:lnTo>
                      <a:pt x="764231" y="0"/>
                    </a:lnTo>
                    <a:cubicBezTo>
                      <a:pt x="795496" y="0"/>
                      <a:pt x="825481" y="12420"/>
                      <a:pt x="847590" y="34528"/>
                    </a:cubicBezTo>
                    <a:cubicBezTo>
                      <a:pt x="869698" y="56636"/>
                      <a:pt x="882118" y="86621"/>
                      <a:pt x="882118" y="117887"/>
                    </a:cubicBezTo>
                    <a:lnTo>
                      <a:pt x="882118" y="1028461"/>
                    </a:lnTo>
                    <a:cubicBezTo>
                      <a:pt x="882118" y="1093568"/>
                      <a:pt x="829338" y="1146348"/>
                      <a:pt x="764231" y="1146348"/>
                    </a:cubicBezTo>
                    <a:lnTo>
                      <a:pt x="117887" y="1146348"/>
                    </a:lnTo>
                    <a:cubicBezTo>
                      <a:pt x="52780" y="1146348"/>
                      <a:pt x="0" y="1093568"/>
                      <a:pt x="0" y="1028461"/>
                    </a:cubicBezTo>
                    <a:lnTo>
                      <a:pt x="0" y="117887"/>
                    </a:lnTo>
                    <a:cubicBezTo>
                      <a:pt x="0" y="52780"/>
                      <a:pt x="52780" y="0"/>
                      <a:pt x="117887" y="0"/>
                    </a:cubicBezTo>
                    <a:close/>
                  </a:path>
                </a:pathLst>
              </a:custGeom>
              <a:solidFill>
                <a:srgbClr val="FFF8F0"/>
              </a:solidFill>
              <a:ln cap="rnd">
                <a:noFill/>
                <a:prstDash val="solid"/>
                <a:round/>
              </a:ln>
            </p:spPr>
          </p:sp>
          <p:sp>
            <p:nvSpPr>
              <p:cNvPr name="TextBox 24" id="24"/>
              <p:cNvSpPr txBox="true"/>
              <p:nvPr/>
            </p:nvSpPr>
            <p:spPr>
              <a:xfrm>
                <a:off x="0" y="-38100"/>
                <a:ext cx="882118" cy="1184448"/>
              </a:xfrm>
              <a:prstGeom prst="rect">
                <a:avLst/>
              </a:prstGeom>
            </p:spPr>
            <p:txBody>
              <a:bodyPr anchor="ctr" rtlCol="false" tIns="50800" lIns="50800" bIns="50800" rIns="50800"/>
              <a:lstStyle/>
              <a:p>
                <a:pPr algn="ctr">
                  <a:lnSpc>
                    <a:spcPts val="2659"/>
                  </a:lnSpc>
                  <a:spcBef>
                    <a:spcPct val="0"/>
                  </a:spcBef>
                </a:pPr>
              </a:p>
            </p:txBody>
          </p:sp>
        </p:grpSp>
        <p:sp>
          <p:nvSpPr>
            <p:cNvPr name="TextBox 25" id="25"/>
            <p:cNvSpPr txBox="true"/>
            <p:nvPr/>
          </p:nvSpPr>
          <p:spPr>
            <a:xfrm rot="0">
              <a:off x="1146604" y="314730"/>
              <a:ext cx="2057663" cy="1147050"/>
            </a:xfrm>
            <a:prstGeom prst="rect">
              <a:avLst/>
            </a:prstGeom>
          </p:spPr>
          <p:txBody>
            <a:bodyPr anchor="t" rtlCol="false" tIns="0" lIns="0" bIns="0" rIns="0">
              <a:spAutoFit/>
            </a:bodyPr>
            <a:lstStyle/>
            <a:p>
              <a:pPr algn="ctr">
                <a:lnSpc>
                  <a:spcPts val="7032"/>
                </a:lnSpc>
                <a:spcBef>
                  <a:spcPct val="0"/>
                </a:spcBef>
              </a:pPr>
              <a:r>
                <a:rPr lang="en-US" b="true" sz="5023">
                  <a:solidFill>
                    <a:srgbClr val="1D668F"/>
                  </a:solidFill>
                  <a:latin typeface="Drukaatie Burti Bold"/>
                  <a:ea typeface="Drukaatie Burti Bold"/>
                  <a:cs typeface="Drukaatie Burti Bold"/>
                  <a:sym typeface="Drukaatie Burti Bold"/>
                </a:rPr>
                <a:t>SIZE</a:t>
              </a:r>
            </a:p>
          </p:txBody>
        </p:sp>
        <p:sp>
          <p:nvSpPr>
            <p:cNvPr name="TextBox 26" id="26"/>
            <p:cNvSpPr txBox="true"/>
            <p:nvPr/>
          </p:nvSpPr>
          <p:spPr>
            <a:xfrm rot="0">
              <a:off x="233289" y="1922155"/>
              <a:ext cx="4232433" cy="3096298"/>
            </a:xfrm>
            <a:prstGeom prst="rect">
              <a:avLst/>
            </a:prstGeom>
          </p:spPr>
          <p:txBody>
            <a:bodyPr anchor="t" rtlCol="false" tIns="0" lIns="0" bIns="0" rIns="0">
              <a:spAutoFit/>
            </a:bodyPr>
            <a:lstStyle/>
            <a:p>
              <a:pPr algn="just" marL="481482" indent="-240741" lvl="1">
                <a:lnSpc>
                  <a:spcPts val="3122"/>
                </a:lnSpc>
                <a:buFont typeface="Arial"/>
                <a:buChar char="•"/>
              </a:pPr>
              <a:r>
                <a:rPr lang="en-US" sz="2230">
                  <a:solidFill>
                    <a:srgbClr val="1D668F"/>
                  </a:solidFill>
                  <a:latin typeface="Canva Sans"/>
                  <a:ea typeface="Canva Sans"/>
                  <a:cs typeface="Canva Sans"/>
                  <a:sym typeface="Canva Sans"/>
                </a:rPr>
                <a:t>Energy Reserves</a:t>
              </a:r>
            </a:p>
            <a:p>
              <a:pPr algn="just" marL="481482" indent="-240741" lvl="1">
                <a:lnSpc>
                  <a:spcPts val="3122"/>
                </a:lnSpc>
                <a:buFont typeface="Arial"/>
                <a:buChar char="•"/>
              </a:pPr>
              <a:r>
                <a:rPr lang="en-US" sz="2230">
                  <a:solidFill>
                    <a:srgbClr val="1D668F"/>
                  </a:solidFill>
                  <a:latin typeface="Canva Sans"/>
                  <a:ea typeface="Canva Sans"/>
                  <a:cs typeface="Canva Sans"/>
                  <a:sym typeface="Canva Sans"/>
                </a:rPr>
                <a:t>Planting Depth</a:t>
              </a:r>
            </a:p>
            <a:p>
              <a:pPr algn="just" marL="481482" indent="-240741" lvl="1">
                <a:lnSpc>
                  <a:spcPts val="3122"/>
                </a:lnSpc>
                <a:buFont typeface="Arial"/>
                <a:buChar char="•"/>
              </a:pPr>
              <a:r>
                <a:rPr lang="en-US" sz="2230">
                  <a:solidFill>
                    <a:srgbClr val="1D668F"/>
                  </a:solidFill>
                  <a:latin typeface="Canva Sans"/>
                  <a:ea typeface="Canva Sans"/>
                  <a:cs typeface="Canva Sans"/>
                  <a:sym typeface="Canva Sans"/>
                </a:rPr>
                <a:t>Dispersal Method</a:t>
              </a:r>
            </a:p>
            <a:p>
              <a:pPr algn="just" marL="481482" indent="-240741" lvl="1">
                <a:lnSpc>
                  <a:spcPts val="3122"/>
                </a:lnSpc>
                <a:spcBef>
                  <a:spcPct val="0"/>
                </a:spcBef>
                <a:buFont typeface="Arial"/>
                <a:buChar char="•"/>
              </a:pPr>
              <a:r>
                <a:rPr lang="en-US" sz="2230">
                  <a:solidFill>
                    <a:srgbClr val="1D668F"/>
                  </a:solidFill>
                  <a:latin typeface="Canva Sans"/>
                  <a:ea typeface="Canva Sans"/>
                  <a:cs typeface="Canva Sans"/>
                  <a:sym typeface="Canva Sans"/>
                </a:rPr>
                <a:t>Vulnerability (predators, elements etc)</a:t>
              </a:r>
            </a:p>
          </p:txBody>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FFDF0"/>
        </a:solidFill>
      </p:bgPr>
    </p:bg>
    <p:spTree>
      <p:nvGrpSpPr>
        <p:cNvPr id="1" name=""/>
        <p:cNvGrpSpPr/>
        <p:nvPr/>
      </p:nvGrpSpPr>
      <p:grpSpPr>
        <a:xfrm>
          <a:off x="0" y="0"/>
          <a:ext cx="0" cy="0"/>
          <a:chOff x="0" y="0"/>
          <a:chExt cx="0" cy="0"/>
        </a:xfrm>
      </p:grpSpPr>
      <p:sp>
        <p:nvSpPr>
          <p:cNvPr name="Freeform 2" id="2"/>
          <p:cNvSpPr/>
          <p:nvPr/>
        </p:nvSpPr>
        <p:spPr>
          <a:xfrm flipH="false" flipV="false" rot="0">
            <a:off x="5126751" y="1410809"/>
            <a:ext cx="2151615" cy="3224492"/>
          </a:xfrm>
          <a:custGeom>
            <a:avLst/>
            <a:gdLst/>
            <a:ahLst/>
            <a:cxnLst/>
            <a:rect r="r" b="b" t="t" l="l"/>
            <a:pathLst>
              <a:path h="3224492" w="2151615">
                <a:moveTo>
                  <a:pt x="0" y="0"/>
                </a:moveTo>
                <a:lnTo>
                  <a:pt x="2151615" y="0"/>
                </a:lnTo>
                <a:lnTo>
                  <a:pt x="2151615" y="3224491"/>
                </a:lnTo>
                <a:lnTo>
                  <a:pt x="0" y="3224491"/>
                </a:lnTo>
                <a:lnTo>
                  <a:pt x="0" y="0"/>
                </a:lnTo>
                <a:close/>
              </a:path>
            </a:pathLst>
          </a:custGeom>
          <a:blipFill>
            <a:blip r:embed="rId3"/>
            <a:stretch>
              <a:fillRect l="0" t="0" r="0" b="0"/>
            </a:stretch>
          </a:blipFill>
        </p:spPr>
      </p:sp>
      <p:sp>
        <p:nvSpPr>
          <p:cNvPr name="Freeform 3" id="3"/>
          <p:cNvSpPr/>
          <p:nvPr/>
        </p:nvSpPr>
        <p:spPr>
          <a:xfrm flipH="false" flipV="false" rot="0">
            <a:off x="5126751" y="5495134"/>
            <a:ext cx="3207970" cy="3003928"/>
          </a:xfrm>
          <a:custGeom>
            <a:avLst/>
            <a:gdLst/>
            <a:ahLst/>
            <a:cxnLst/>
            <a:rect r="r" b="b" t="t" l="l"/>
            <a:pathLst>
              <a:path h="3003928" w="3207970">
                <a:moveTo>
                  <a:pt x="0" y="0"/>
                </a:moveTo>
                <a:lnTo>
                  <a:pt x="3207970" y="0"/>
                </a:lnTo>
                <a:lnTo>
                  <a:pt x="3207970" y="3003928"/>
                </a:lnTo>
                <a:lnTo>
                  <a:pt x="0" y="3003928"/>
                </a:lnTo>
                <a:lnTo>
                  <a:pt x="0" y="0"/>
                </a:lnTo>
                <a:close/>
              </a:path>
            </a:pathLst>
          </a:custGeom>
          <a:blipFill>
            <a:blip r:embed="rId4"/>
            <a:stretch>
              <a:fillRect l="0" t="-30021" r="0" b="-30021"/>
            </a:stretch>
          </a:blipFill>
        </p:spPr>
      </p:sp>
      <p:sp>
        <p:nvSpPr>
          <p:cNvPr name="Freeform 4" id="4"/>
          <p:cNvSpPr/>
          <p:nvPr/>
        </p:nvSpPr>
        <p:spPr>
          <a:xfrm flipH="true" flipV="false" rot="0">
            <a:off x="9038648" y="876219"/>
            <a:ext cx="2620312" cy="2620312"/>
          </a:xfrm>
          <a:custGeom>
            <a:avLst/>
            <a:gdLst/>
            <a:ahLst/>
            <a:cxnLst/>
            <a:rect r="r" b="b" t="t" l="l"/>
            <a:pathLst>
              <a:path h="2620312" w="2620312">
                <a:moveTo>
                  <a:pt x="2620312" y="0"/>
                </a:moveTo>
                <a:lnTo>
                  <a:pt x="0" y="0"/>
                </a:lnTo>
                <a:lnTo>
                  <a:pt x="0" y="2620312"/>
                </a:lnTo>
                <a:lnTo>
                  <a:pt x="2620312" y="2620312"/>
                </a:lnTo>
                <a:lnTo>
                  <a:pt x="2620312" y="0"/>
                </a:lnTo>
                <a:close/>
              </a:path>
            </a:pathLst>
          </a:custGeom>
          <a:blipFill>
            <a:blip r:embed="rId5"/>
            <a:stretch>
              <a:fillRect l="0" t="0" r="0" b="0"/>
            </a:stretch>
          </a:blipFill>
        </p:spPr>
      </p:sp>
      <p:sp>
        <p:nvSpPr>
          <p:cNvPr name="Freeform 5" id="5"/>
          <p:cNvSpPr/>
          <p:nvPr/>
        </p:nvSpPr>
        <p:spPr>
          <a:xfrm flipH="false" flipV="false" rot="0">
            <a:off x="8480022" y="1231461"/>
            <a:ext cx="2197348" cy="2620312"/>
          </a:xfrm>
          <a:custGeom>
            <a:avLst/>
            <a:gdLst/>
            <a:ahLst/>
            <a:cxnLst/>
            <a:rect r="r" b="b" t="t" l="l"/>
            <a:pathLst>
              <a:path h="2620312" w="2197348">
                <a:moveTo>
                  <a:pt x="0" y="0"/>
                </a:moveTo>
                <a:lnTo>
                  <a:pt x="2197348" y="0"/>
                </a:lnTo>
                <a:lnTo>
                  <a:pt x="2197348" y="2620311"/>
                </a:lnTo>
                <a:lnTo>
                  <a:pt x="0" y="2620311"/>
                </a:lnTo>
                <a:lnTo>
                  <a:pt x="0" y="0"/>
                </a:lnTo>
                <a:close/>
              </a:path>
            </a:pathLst>
          </a:custGeom>
          <a:blipFill>
            <a:blip r:embed="rId6"/>
            <a:stretch>
              <a:fillRect l="-25195" t="-1509" r="0" b="-3477"/>
            </a:stretch>
          </a:blipFill>
        </p:spPr>
      </p:sp>
      <p:sp>
        <p:nvSpPr>
          <p:cNvPr name="Freeform 6" id="6"/>
          <p:cNvSpPr/>
          <p:nvPr/>
        </p:nvSpPr>
        <p:spPr>
          <a:xfrm flipH="false" flipV="false" rot="0">
            <a:off x="12325710" y="1410809"/>
            <a:ext cx="2209243" cy="2955509"/>
          </a:xfrm>
          <a:custGeom>
            <a:avLst/>
            <a:gdLst/>
            <a:ahLst/>
            <a:cxnLst/>
            <a:rect r="r" b="b" t="t" l="l"/>
            <a:pathLst>
              <a:path h="2955509" w="2209243">
                <a:moveTo>
                  <a:pt x="0" y="0"/>
                </a:moveTo>
                <a:lnTo>
                  <a:pt x="2209243" y="0"/>
                </a:lnTo>
                <a:lnTo>
                  <a:pt x="2209243" y="2955509"/>
                </a:lnTo>
                <a:lnTo>
                  <a:pt x="0" y="2955509"/>
                </a:lnTo>
                <a:lnTo>
                  <a:pt x="0" y="0"/>
                </a:lnTo>
                <a:close/>
              </a:path>
            </a:pathLst>
          </a:custGeom>
          <a:blipFill>
            <a:blip r:embed="rId7"/>
            <a:stretch>
              <a:fillRect l="0" t="0" r="0" b="0"/>
            </a:stretch>
          </a:blipFill>
        </p:spPr>
      </p:sp>
      <p:sp>
        <p:nvSpPr>
          <p:cNvPr name="Freeform 7" id="7"/>
          <p:cNvSpPr/>
          <p:nvPr/>
        </p:nvSpPr>
        <p:spPr>
          <a:xfrm flipH="false" flipV="false" rot="0">
            <a:off x="8480022" y="5586104"/>
            <a:ext cx="4884192" cy="3082282"/>
          </a:xfrm>
          <a:custGeom>
            <a:avLst/>
            <a:gdLst/>
            <a:ahLst/>
            <a:cxnLst/>
            <a:rect r="r" b="b" t="t" l="l"/>
            <a:pathLst>
              <a:path h="3082282" w="4884192">
                <a:moveTo>
                  <a:pt x="0" y="0"/>
                </a:moveTo>
                <a:lnTo>
                  <a:pt x="4884192" y="0"/>
                </a:lnTo>
                <a:lnTo>
                  <a:pt x="4884192" y="3082282"/>
                </a:lnTo>
                <a:lnTo>
                  <a:pt x="0" y="3082282"/>
                </a:lnTo>
                <a:lnTo>
                  <a:pt x="0" y="0"/>
                </a:lnTo>
                <a:close/>
              </a:path>
            </a:pathLst>
          </a:custGeom>
          <a:blipFill>
            <a:blip r:embed="rId8"/>
            <a:stretch>
              <a:fillRect l="0" t="-2886" r="0" b="-2886"/>
            </a:stretch>
          </a:blipFill>
        </p:spPr>
      </p:sp>
      <p:sp>
        <p:nvSpPr>
          <p:cNvPr name="Freeform 8" id="8"/>
          <p:cNvSpPr/>
          <p:nvPr/>
        </p:nvSpPr>
        <p:spPr>
          <a:xfrm flipH="false" flipV="false" rot="-5400000">
            <a:off x="11390578" y="5570432"/>
            <a:ext cx="4223973" cy="2353709"/>
          </a:xfrm>
          <a:custGeom>
            <a:avLst/>
            <a:gdLst/>
            <a:ahLst/>
            <a:cxnLst/>
            <a:rect r="r" b="b" t="t" l="l"/>
            <a:pathLst>
              <a:path h="2353709" w="4223973">
                <a:moveTo>
                  <a:pt x="0" y="0"/>
                </a:moveTo>
                <a:lnTo>
                  <a:pt x="4223973" y="0"/>
                </a:lnTo>
                <a:lnTo>
                  <a:pt x="4223973" y="2353709"/>
                </a:lnTo>
                <a:lnTo>
                  <a:pt x="0" y="2353709"/>
                </a:lnTo>
                <a:lnTo>
                  <a:pt x="0" y="0"/>
                </a:lnTo>
                <a:close/>
              </a:path>
            </a:pathLst>
          </a:custGeom>
          <a:blipFill>
            <a:blip r:embed="rId9"/>
            <a:stretch>
              <a:fillRect l="0" t="-14387" r="-5028" b="-11190"/>
            </a:stretch>
          </a:blipFill>
        </p:spPr>
      </p:sp>
      <p:sp>
        <p:nvSpPr>
          <p:cNvPr name="Freeform 9" id="9"/>
          <p:cNvSpPr/>
          <p:nvPr/>
        </p:nvSpPr>
        <p:spPr>
          <a:xfrm flipH="false" flipV="false" rot="0">
            <a:off x="15111737" y="1028700"/>
            <a:ext cx="3684583" cy="3684583"/>
          </a:xfrm>
          <a:custGeom>
            <a:avLst/>
            <a:gdLst/>
            <a:ahLst/>
            <a:cxnLst/>
            <a:rect r="r" b="b" t="t" l="l"/>
            <a:pathLst>
              <a:path h="3684583" w="3684583">
                <a:moveTo>
                  <a:pt x="0" y="0"/>
                </a:moveTo>
                <a:lnTo>
                  <a:pt x="3684583" y="0"/>
                </a:lnTo>
                <a:lnTo>
                  <a:pt x="3684583" y="3684583"/>
                </a:lnTo>
                <a:lnTo>
                  <a:pt x="0" y="3684583"/>
                </a:lnTo>
                <a:lnTo>
                  <a:pt x="0" y="0"/>
                </a:lnTo>
                <a:close/>
              </a:path>
            </a:pathLst>
          </a:custGeom>
          <a:blipFill>
            <a:blip r:embed="rId10"/>
            <a:stretch>
              <a:fillRect l="0" t="0" r="0" b="0"/>
            </a:stretch>
          </a:blipFill>
        </p:spPr>
      </p:sp>
      <p:sp>
        <p:nvSpPr>
          <p:cNvPr name="Freeform 10" id="10"/>
          <p:cNvSpPr/>
          <p:nvPr/>
        </p:nvSpPr>
        <p:spPr>
          <a:xfrm flipH="false" flipV="false" rot="0">
            <a:off x="14534953" y="5143500"/>
            <a:ext cx="4211483" cy="4623000"/>
          </a:xfrm>
          <a:custGeom>
            <a:avLst/>
            <a:gdLst/>
            <a:ahLst/>
            <a:cxnLst/>
            <a:rect r="r" b="b" t="t" l="l"/>
            <a:pathLst>
              <a:path h="4623000" w="4211483">
                <a:moveTo>
                  <a:pt x="0" y="0"/>
                </a:moveTo>
                <a:lnTo>
                  <a:pt x="4211483" y="0"/>
                </a:lnTo>
                <a:lnTo>
                  <a:pt x="4211483" y="4623000"/>
                </a:lnTo>
                <a:lnTo>
                  <a:pt x="0" y="4623000"/>
                </a:lnTo>
                <a:lnTo>
                  <a:pt x="0" y="0"/>
                </a:lnTo>
                <a:close/>
              </a:path>
            </a:pathLst>
          </a:custGeom>
          <a:blipFill>
            <a:blip r:embed="rId11"/>
            <a:stretch>
              <a:fillRect l="0" t="-36990" r="0" b="0"/>
            </a:stretch>
          </a:blipFill>
        </p:spPr>
      </p:sp>
      <p:sp>
        <p:nvSpPr>
          <p:cNvPr name="TextBox 11" id="11"/>
          <p:cNvSpPr txBox="true"/>
          <p:nvPr/>
        </p:nvSpPr>
        <p:spPr>
          <a:xfrm rot="0">
            <a:off x="755821" y="819150"/>
            <a:ext cx="3704180" cy="6308095"/>
          </a:xfrm>
          <a:prstGeom prst="rect">
            <a:avLst/>
          </a:prstGeom>
        </p:spPr>
        <p:txBody>
          <a:bodyPr anchor="t" rtlCol="false" tIns="0" lIns="0" bIns="0" rIns="0">
            <a:spAutoFit/>
          </a:bodyPr>
          <a:lstStyle/>
          <a:p>
            <a:pPr algn="l">
              <a:lnSpc>
                <a:spcPts val="12459"/>
              </a:lnSpc>
              <a:spcBef>
                <a:spcPct val="0"/>
              </a:spcBef>
            </a:pPr>
            <a:r>
              <a:rPr lang="en-US" b="true" sz="8899">
                <a:solidFill>
                  <a:srgbClr val="E77B59"/>
                </a:solidFill>
                <a:latin typeface="Drukaatie Burti Heavy"/>
                <a:ea typeface="Drukaatie Burti Heavy"/>
                <a:cs typeface="Drukaatie Burti Heavy"/>
                <a:sym typeface="Drukaatie Burti Heavy"/>
              </a:rPr>
              <a:t>SEED  SIZE AND TYPE</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1D668F"/>
        </a:solidFill>
      </p:bgPr>
    </p:bg>
    <p:spTree>
      <p:nvGrpSpPr>
        <p:cNvPr id="1" name=""/>
        <p:cNvGrpSpPr/>
        <p:nvPr/>
      </p:nvGrpSpPr>
      <p:grpSpPr>
        <a:xfrm>
          <a:off x="0" y="0"/>
          <a:ext cx="0" cy="0"/>
          <a:chOff x="0" y="0"/>
          <a:chExt cx="0" cy="0"/>
        </a:xfrm>
      </p:grpSpPr>
      <p:grpSp>
        <p:nvGrpSpPr>
          <p:cNvPr name="Group 2" id="2"/>
          <p:cNvGrpSpPr/>
          <p:nvPr/>
        </p:nvGrpSpPr>
        <p:grpSpPr>
          <a:xfrm rot="0">
            <a:off x="5810449" y="4718619"/>
            <a:ext cx="3633514" cy="4539681"/>
            <a:chOff x="0" y="0"/>
            <a:chExt cx="956975" cy="1195636"/>
          </a:xfrm>
        </p:grpSpPr>
        <p:sp>
          <p:nvSpPr>
            <p:cNvPr name="Freeform 3" id="3"/>
            <p:cNvSpPr/>
            <p:nvPr/>
          </p:nvSpPr>
          <p:spPr>
            <a:xfrm flipH="false" flipV="false" rot="0">
              <a:off x="0" y="0"/>
              <a:ext cx="956975" cy="1195636"/>
            </a:xfrm>
            <a:custGeom>
              <a:avLst/>
              <a:gdLst/>
              <a:ahLst/>
              <a:cxnLst/>
              <a:rect r="r" b="b" t="t" l="l"/>
              <a:pathLst>
                <a:path h="1195636" w="956975">
                  <a:moveTo>
                    <a:pt x="108666" y="0"/>
                  </a:moveTo>
                  <a:lnTo>
                    <a:pt x="848309" y="0"/>
                  </a:lnTo>
                  <a:cubicBezTo>
                    <a:pt x="877129" y="0"/>
                    <a:pt x="904769" y="11449"/>
                    <a:pt x="925148" y="31827"/>
                  </a:cubicBezTo>
                  <a:cubicBezTo>
                    <a:pt x="945526" y="52206"/>
                    <a:pt x="956975" y="79846"/>
                    <a:pt x="956975" y="108666"/>
                  </a:cubicBezTo>
                  <a:lnTo>
                    <a:pt x="956975" y="1086971"/>
                  </a:lnTo>
                  <a:cubicBezTo>
                    <a:pt x="956975" y="1115791"/>
                    <a:pt x="945526" y="1143430"/>
                    <a:pt x="925148" y="1163809"/>
                  </a:cubicBezTo>
                  <a:cubicBezTo>
                    <a:pt x="904769" y="1184188"/>
                    <a:pt x="877129" y="1195636"/>
                    <a:pt x="848309" y="1195636"/>
                  </a:cubicBezTo>
                  <a:lnTo>
                    <a:pt x="108666" y="1195636"/>
                  </a:lnTo>
                  <a:cubicBezTo>
                    <a:pt x="79846" y="1195636"/>
                    <a:pt x="52206" y="1184188"/>
                    <a:pt x="31827" y="1163809"/>
                  </a:cubicBezTo>
                  <a:cubicBezTo>
                    <a:pt x="11449" y="1143430"/>
                    <a:pt x="0" y="1115791"/>
                    <a:pt x="0" y="1086971"/>
                  </a:cubicBezTo>
                  <a:lnTo>
                    <a:pt x="0" y="108666"/>
                  </a:lnTo>
                  <a:cubicBezTo>
                    <a:pt x="0" y="79846"/>
                    <a:pt x="11449" y="52206"/>
                    <a:pt x="31827" y="31827"/>
                  </a:cubicBezTo>
                  <a:cubicBezTo>
                    <a:pt x="52206" y="11449"/>
                    <a:pt x="79846" y="0"/>
                    <a:pt x="108666" y="0"/>
                  </a:cubicBezTo>
                  <a:close/>
                </a:path>
              </a:pathLst>
            </a:custGeom>
            <a:solidFill>
              <a:srgbClr val="FFF8F0"/>
            </a:solidFill>
            <a:ln cap="rnd">
              <a:noFill/>
              <a:prstDash val="solid"/>
              <a:round/>
            </a:ln>
          </p:spPr>
        </p:sp>
        <p:sp>
          <p:nvSpPr>
            <p:cNvPr name="TextBox 4" id="4"/>
            <p:cNvSpPr txBox="true"/>
            <p:nvPr/>
          </p:nvSpPr>
          <p:spPr>
            <a:xfrm>
              <a:off x="0" y="-38100"/>
              <a:ext cx="956975" cy="1233736"/>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13691093" y="4758454"/>
            <a:ext cx="3675059" cy="4579517"/>
            <a:chOff x="0" y="0"/>
            <a:chExt cx="967917" cy="1206128"/>
          </a:xfrm>
        </p:grpSpPr>
        <p:sp>
          <p:nvSpPr>
            <p:cNvPr name="Freeform 6" id="6"/>
            <p:cNvSpPr/>
            <p:nvPr/>
          </p:nvSpPr>
          <p:spPr>
            <a:xfrm flipH="false" flipV="false" rot="0">
              <a:off x="0" y="0"/>
              <a:ext cx="967917" cy="1206128"/>
            </a:xfrm>
            <a:custGeom>
              <a:avLst/>
              <a:gdLst/>
              <a:ahLst/>
              <a:cxnLst/>
              <a:rect r="r" b="b" t="t" l="l"/>
              <a:pathLst>
                <a:path h="1206128" w="967917">
                  <a:moveTo>
                    <a:pt x="107437" y="0"/>
                  </a:moveTo>
                  <a:lnTo>
                    <a:pt x="860480" y="0"/>
                  </a:lnTo>
                  <a:cubicBezTo>
                    <a:pt x="919815" y="0"/>
                    <a:pt x="967917" y="48101"/>
                    <a:pt x="967917" y="107437"/>
                  </a:cubicBezTo>
                  <a:lnTo>
                    <a:pt x="967917" y="1098691"/>
                  </a:lnTo>
                  <a:cubicBezTo>
                    <a:pt x="967917" y="1158027"/>
                    <a:pt x="919815" y="1206128"/>
                    <a:pt x="860480" y="1206128"/>
                  </a:cubicBezTo>
                  <a:lnTo>
                    <a:pt x="107437" y="1206128"/>
                  </a:lnTo>
                  <a:cubicBezTo>
                    <a:pt x="48101" y="1206128"/>
                    <a:pt x="0" y="1158027"/>
                    <a:pt x="0" y="1098691"/>
                  </a:cubicBezTo>
                  <a:lnTo>
                    <a:pt x="0" y="107437"/>
                  </a:lnTo>
                  <a:cubicBezTo>
                    <a:pt x="0" y="48101"/>
                    <a:pt x="48101" y="0"/>
                    <a:pt x="107437" y="0"/>
                  </a:cubicBezTo>
                  <a:close/>
                </a:path>
              </a:pathLst>
            </a:custGeom>
            <a:solidFill>
              <a:srgbClr val="FFF8F0"/>
            </a:solidFill>
            <a:ln cap="rnd">
              <a:noFill/>
              <a:prstDash val="solid"/>
              <a:round/>
            </a:ln>
          </p:spPr>
        </p:sp>
        <p:sp>
          <p:nvSpPr>
            <p:cNvPr name="TextBox 7" id="7"/>
            <p:cNvSpPr txBox="true"/>
            <p:nvPr/>
          </p:nvSpPr>
          <p:spPr>
            <a:xfrm>
              <a:off x="0" y="-38100"/>
              <a:ext cx="967917" cy="1244228"/>
            </a:xfrm>
            <a:prstGeom prst="rect">
              <a:avLst/>
            </a:prstGeom>
          </p:spPr>
          <p:txBody>
            <a:bodyPr anchor="ctr" rtlCol="false" tIns="50800" lIns="50800" bIns="50800" rIns="50800"/>
            <a:lstStyle/>
            <a:p>
              <a:pPr algn="ctr">
                <a:lnSpc>
                  <a:spcPts val="2659"/>
                </a:lnSpc>
                <a:spcBef>
                  <a:spcPct val="0"/>
                </a:spcBef>
              </a:pPr>
            </a:p>
          </p:txBody>
        </p:sp>
      </p:grpSp>
      <p:sp>
        <p:nvSpPr>
          <p:cNvPr name="Freeform 8" id="8"/>
          <p:cNvSpPr/>
          <p:nvPr/>
        </p:nvSpPr>
        <p:spPr>
          <a:xfrm flipH="false" flipV="false" rot="0">
            <a:off x="-1356921" y="5228752"/>
            <a:ext cx="6775730" cy="5913365"/>
          </a:xfrm>
          <a:custGeom>
            <a:avLst/>
            <a:gdLst/>
            <a:ahLst/>
            <a:cxnLst/>
            <a:rect r="r" b="b" t="t" l="l"/>
            <a:pathLst>
              <a:path h="5913365" w="6775730">
                <a:moveTo>
                  <a:pt x="0" y="0"/>
                </a:moveTo>
                <a:lnTo>
                  <a:pt x="6775730" y="0"/>
                </a:lnTo>
                <a:lnTo>
                  <a:pt x="6775730" y="5913364"/>
                </a:lnTo>
                <a:lnTo>
                  <a:pt x="0" y="591336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9" id="9"/>
          <p:cNvSpPr txBox="true"/>
          <p:nvPr/>
        </p:nvSpPr>
        <p:spPr>
          <a:xfrm rot="0">
            <a:off x="10203092" y="5865740"/>
            <a:ext cx="2622020" cy="431035"/>
          </a:xfrm>
          <a:prstGeom prst="rect">
            <a:avLst/>
          </a:prstGeom>
        </p:spPr>
        <p:txBody>
          <a:bodyPr anchor="t" rtlCol="false" tIns="0" lIns="0" bIns="0" rIns="0">
            <a:spAutoFit/>
          </a:bodyPr>
          <a:lstStyle/>
          <a:p>
            <a:pPr algn="ctr">
              <a:lnSpc>
                <a:spcPts val="3542"/>
              </a:lnSpc>
              <a:spcBef>
                <a:spcPct val="0"/>
              </a:spcBef>
            </a:pPr>
            <a:r>
              <a:rPr lang="en-US" sz="2530">
                <a:solidFill>
                  <a:srgbClr val="1D668F"/>
                </a:solidFill>
                <a:latin typeface="Canva Sans"/>
                <a:ea typeface="Canva Sans"/>
                <a:cs typeface="Canva Sans"/>
                <a:sym typeface="Canva Sans"/>
              </a:rPr>
              <a:t>Parasitism</a:t>
            </a:r>
          </a:p>
        </p:txBody>
      </p:sp>
      <p:sp>
        <p:nvSpPr>
          <p:cNvPr name="TextBox 10" id="10"/>
          <p:cNvSpPr txBox="true"/>
          <p:nvPr/>
        </p:nvSpPr>
        <p:spPr>
          <a:xfrm rot="0">
            <a:off x="1545160" y="3069877"/>
            <a:ext cx="15714140" cy="448310"/>
          </a:xfrm>
          <a:prstGeom prst="rect">
            <a:avLst/>
          </a:prstGeom>
        </p:spPr>
        <p:txBody>
          <a:bodyPr anchor="t" rtlCol="false" tIns="0" lIns="0" bIns="0" rIns="0">
            <a:spAutoFit/>
          </a:bodyPr>
          <a:lstStyle/>
          <a:p>
            <a:pPr algn="l">
              <a:lnSpc>
                <a:spcPts val="3640"/>
              </a:lnSpc>
              <a:spcBef>
                <a:spcPct val="0"/>
              </a:spcBef>
            </a:pPr>
            <a:r>
              <a:rPr lang="en-US" sz="2600">
                <a:solidFill>
                  <a:srgbClr val="FFFDF0"/>
                </a:solidFill>
                <a:latin typeface="Canva Sans"/>
                <a:ea typeface="Canva Sans"/>
                <a:cs typeface="Canva Sans"/>
                <a:sym typeface="Canva Sans"/>
              </a:rPr>
              <a:t>Seed coat thickness, shape, and texture can inform germination requirements</a:t>
            </a:r>
          </a:p>
        </p:txBody>
      </p:sp>
      <p:sp>
        <p:nvSpPr>
          <p:cNvPr name="TextBox 11" id="11"/>
          <p:cNvSpPr txBox="true"/>
          <p:nvPr/>
        </p:nvSpPr>
        <p:spPr>
          <a:xfrm rot="0">
            <a:off x="1545160" y="819150"/>
            <a:ext cx="10457597" cy="1564645"/>
          </a:xfrm>
          <a:prstGeom prst="rect">
            <a:avLst/>
          </a:prstGeom>
        </p:spPr>
        <p:txBody>
          <a:bodyPr anchor="t" rtlCol="false" tIns="0" lIns="0" bIns="0" rIns="0">
            <a:spAutoFit/>
          </a:bodyPr>
          <a:lstStyle/>
          <a:p>
            <a:pPr algn="l">
              <a:lnSpc>
                <a:spcPts val="12459"/>
              </a:lnSpc>
              <a:spcBef>
                <a:spcPct val="0"/>
              </a:spcBef>
            </a:pPr>
            <a:r>
              <a:rPr lang="en-US" b="true" sz="8899">
                <a:solidFill>
                  <a:srgbClr val="FFFDF0"/>
                </a:solidFill>
                <a:latin typeface="Drukaatie Burti Heavy"/>
                <a:ea typeface="Drukaatie Burti Heavy"/>
                <a:cs typeface="Drukaatie Burti Heavy"/>
                <a:sym typeface="Drukaatie Burti Heavy"/>
              </a:rPr>
              <a:t>Seed Coats</a:t>
            </a:r>
          </a:p>
        </p:txBody>
      </p:sp>
      <p:sp>
        <p:nvSpPr>
          <p:cNvPr name="TextBox 12" id="12"/>
          <p:cNvSpPr txBox="true"/>
          <p:nvPr/>
        </p:nvSpPr>
        <p:spPr>
          <a:xfrm rot="0">
            <a:off x="6068664" y="4979832"/>
            <a:ext cx="3164006" cy="893625"/>
          </a:xfrm>
          <a:prstGeom prst="rect">
            <a:avLst/>
          </a:prstGeom>
        </p:spPr>
        <p:txBody>
          <a:bodyPr anchor="t" rtlCol="false" tIns="0" lIns="0" bIns="0" rIns="0">
            <a:spAutoFit/>
          </a:bodyPr>
          <a:lstStyle/>
          <a:p>
            <a:pPr algn="ctr">
              <a:lnSpc>
                <a:spcPts val="7032"/>
              </a:lnSpc>
              <a:spcBef>
                <a:spcPct val="0"/>
              </a:spcBef>
            </a:pPr>
            <a:r>
              <a:rPr lang="en-US" b="true" sz="5023">
                <a:solidFill>
                  <a:srgbClr val="1D668F"/>
                </a:solidFill>
                <a:latin typeface="Drukaatie Burti Bold"/>
                <a:ea typeface="Drukaatie Burti Bold"/>
                <a:cs typeface="Drukaatie Burti Bold"/>
                <a:sym typeface="Drukaatie Burti Bold"/>
              </a:rPr>
              <a:t>TEXTURE</a:t>
            </a:r>
          </a:p>
        </p:txBody>
      </p:sp>
      <p:grpSp>
        <p:nvGrpSpPr>
          <p:cNvPr name="Group 13" id="13"/>
          <p:cNvGrpSpPr/>
          <p:nvPr/>
        </p:nvGrpSpPr>
        <p:grpSpPr>
          <a:xfrm rot="0">
            <a:off x="9697345" y="4758454"/>
            <a:ext cx="3633514" cy="4539681"/>
            <a:chOff x="0" y="0"/>
            <a:chExt cx="956975" cy="1195636"/>
          </a:xfrm>
        </p:grpSpPr>
        <p:sp>
          <p:nvSpPr>
            <p:cNvPr name="Freeform 14" id="14"/>
            <p:cNvSpPr/>
            <p:nvPr/>
          </p:nvSpPr>
          <p:spPr>
            <a:xfrm flipH="false" flipV="false" rot="0">
              <a:off x="0" y="0"/>
              <a:ext cx="956975" cy="1195636"/>
            </a:xfrm>
            <a:custGeom>
              <a:avLst/>
              <a:gdLst/>
              <a:ahLst/>
              <a:cxnLst/>
              <a:rect r="r" b="b" t="t" l="l"/>
              <a:pathLst>
                <a:path h="1195636" w="956975">
                  <a:moveTo>
                    <a:pt x="108666" y="0"/>
                  </a:moveTo>
                  <a:lnTo>
                    <a:pt x="848309" y="0"/>
                  </a:lnTo>
                  <a:cubicBezTo>
                    <a:pt x="877129" y="0"/>
                    <a:pt x="904769" y="11449"/>
                    <a:pt x="925148" y="31827"/>
                  </a:cubicBezTo>
                  <a:cubicBezTo>
                    <a:pt x="945526" y="52206"/>
                    <a:pt x="956975" y="79846"/>
                    <a:pt x="956975" y="108666"/>
                  </a:cubicBezTo>
                  <a:lnTo>
                    <a:pt x="956975" y="1086971"/>
                  </a:lnTo>
                  <a:cubicBezTo>
                    <a:pt x="956975" y="1115791"/>
                    <a:pt x="945526" y="1143430"/>
                    <a:pt x="925148" y="1163809"/>
                  </a:cubicBezTo>
                  <a:cubicBezTo>
                    <a:pt x="904769" y="1184188"/>
                    <a:pt x="877129" y="1195636"/>
                    <a:pt x="848309" y="1195636"/>
                  </a:cubicBezTo>
                  <a:lnTo>
                    <a:pt x="108666" y="1195636"/>
                  </a:lnTo>
                  <a:cubicBezTo>
                    <a:pt x="79846" y="1195636"/>
                    <a:pt x="52206" y="1184188"/>
                    <a:pt x="31827" y="1163809"/>
                  </a:cubicBezTo>
                  <a:cubicBezTo>
                    <a:pt x="11449" y="1143430"/>
                    <a:pt x="0" y="1115791"/>
                    <a:pt x="0" y="1086971"/>
                  </a:cubicBezTo>
                  <a:lnTo>
                    <a:pt x="0" y="108666"/>
                  </a:lnTo>
                  <a:cubicBezTo>
                    <a:pt x="0" y="79846"/>
                    <a:pt x="11449" y="52206"/>
                    <a:pt x="31827" y="31827"/>
                  </a:cubicBezTo>
                  <a:cubicBezTo>
                    <a:pt x="52206" y="11449"/>
                    <a:pt x="79846" y="0"/>
                    <a:pt x="108666" y="0"/>
                  </a:cubicBezTo>
                  <a:close/>
                </a:path>
              </a:pathLst>
            </a:custGeom>
            <a:solidFill>
              <a:srgbClr val="FFF8F0"/>
            </a:solidFill>
            <a:ln cap="rnd">
              <a:noFill/>
              <a:prstDash val="solid"/>
              <a:round/>
            </a:ln>
          </p:spPr>
        </p:sp>
        <p:sp>
          <p:nvSpPr>
            <p:cNvPr name="TextBox 15" id="15"/>
            <p:cNvSpPr txBox="true"/>
            <p:nvPr/>
          </p:nvSpPr>
          <p:spPr>
            <a:xfrm>
              <a:off x="0" y="-38100"/>
              <a:ext cx="956975" cy="1233736"/>
            </a:xfrm>
            <a:prstGeom prst="rect">
              <a:avLst/>
            </a:prstGeom>
          </p:spPr>
          <p:txBody>
            <a:bodyPr anchor="ctr" rtlCol="false" tIns="50800" lIns="50800" bIns="50800" rIns="50800"/>
            <a:lstStyle/>
            <a:p>
              <a:pPr algn="ctr">
                <a:lnSpc>
                  <a:spcPts val="2659"/>
                </a:lnSpc>
                <a:spcBef>
                  <a:spcPct val="0"/>
                </a:spcBef>
              </a:pPr>
            </a:p>
          </p:txBody>
        </p:sp>
      </p:grpSp>
      <p:sp>
        <p:nvSpPr>
          <p:cNvPr name="TextBox 16" id="16"/>
          <p:cNvSpPr txBox="true"/>
          <p:nvPr/>
        </p:nvSpPr>
        <p:spPr>
          <a:xfrm rot="0">
            <a:off x="9594287" y="4989357"/>
            <a:ext cx="3839631" cy="858570"/>
          </a:xfrm>
          <a:prstGeom prst="rect">
            <a:avLst/>
          </a:prstGeom>
        </p:spPr>
        <p:txBody>
          <a:bodyPr anchor="t" rtlCol="false" tIns="0" lIns="0" bIns="0" rIns="0">
            <a:spAutoFit/>
          </a:bodyPr>
          <a:lstStyle/>
          <a:p>
            <a:pPr algn="ctr">
              <a:lnSpc>
                <a:spcPts val="6752"/>
              </a:lnSpc>
              <a:spcBef>
                <a:spcPct val="0"/>
              </a:spcBef>
            </a:pPr>
            <a:r>
              <a:rPr lang="en-US" b="true" sz="4823">
                <a:solidFill>
                  <a:srgbClr val="1D668F"/>
                </a:solidFill>
                <a:latin typeface="Drukaatie Burti Bold"/>
                <a:ea typeface="Drukaatie Burti Bold"/>
                <a:cs typeface="Drukaatie Burti Bold"/>
                <a:sym typeface="Drukaatie Burti Bold"/>
              </a:rPr>
              <a:t>DORMANCY</a:t>
            </a:r>
          </a:p>
        </p:txBody>
      </p:sp>
      <p:sp>
        <p:nvSpPr>
          <p:cNvPr name="TextBox 17" id="17"/>
          <p:cNvSpPr txBox="true"/>
          <p:nvPr/>
        </p:nvSpPr>
        <p:spPr>
          <a:xfrm rot="0">
            <a:off x="13900643" y="5048250"/>
            <a:ext cx="3633514" cy="1315134"/>
          </a:xfrm>
          <a:prstGeom prst="rect">
            <a:avLst/>
          </a:prstGeom>
        </p:spPr>
        <p:txBody>
          <a:bodyPr anchor="t" rtlCol="false" tIns="0" lIns="0" bIns="0" rIns="0">
            <a:spAutoFit/>
          </a:bodyPr>
          <a:lstStyle/>
          <a:p>
            <a:pPr algn="l">
              <a:lnSpc>
                <a:spcPts val="5212"/>
              </a:lnSpc>
            </a:pPr>
            <a:r>
              <a:rPr lang="en-US" sz="3723" b="true">
                <a:solidFill>
                  <a:srgbClr val="1D668F"/>
                </a:solidFill>
                <a:latin typeface="Drukaatie Burti Bold"/>
                <a:ea typeface="Drukaatie Burti Bold"/>
                <a:cs typeface="Drukaatie Burti Bold"/>
                <a:sym typeface="Drukaatie Burti Bold"/>
              </a:rPr>
              <a:t>SCARIFICATION</a:t>
            </a:r>
          </a:p>
          <a:p>
            <a:pPr algn="l">
              <a:lnSpc>
                <a:spcPts val="5212"/>
              </a:lnSpc>
              <a:spcBef>
                <a:spcPct val="0"/>
              </a:spcBef>
            </a:pPr>
          </a:p>
        </p:txBody>
      </p:sp>
      <p:sp>
        <p:nvSpPr>
          <p:cNvPr name="TextBox 18" id="18"/>
          <p:cNvSpPr txBox="true"/>
          <p:nvPr/>
        </p:nvSpPr>
        <p:spPr>
          <a:xfrm rot="0">
            <a:off x="14045235" y="6249150"/>
            <a:ext cx="2873559" cy="2669410"/>
          </a:xfrm>
          <a:prstGeom prst="rect">
            <a:avLst/>
          </a:prstGeom>
        </p:spPr>
        <p:txBody>
          <a:bodyPr anchor="t" rtlCol="false" tIns="0" lIns="0" bIns="0" rIns="0">
            <a:spAutoFit/>
          </a:bodyPr>
          <a:lstStyle/>
          <a:p>
            <a:pPr algn="ctr">
              <a:lnSpc>
                <a:spcPts val="3542"/>
              </a:lnSpc>
              <a:spcBef>
                <a:spcPct val="0"/>
              </a:spcBef>
            </a:pPr>
            <a:r>
              <a:rPr lang="en-US" sz="2530">
                <a:solidFill>
                  <a:srgbClr val="1D668F"/>
                </a:solidFill>
                <a:latin typeface="Canva Sans"/>
                <a:ea typeface="Canva Sans"/>
                <a:cs typeface="Canva Sans"/>
                <a:sym typeface="Canva Sans"/>
              </a:rPr>
              <a:t>Hard or tough seed coats may need physical or chemical prompting to germinate</a:t>
            </a:r>
          </a:p>
        </p:txBody>
      </p:sp>
      <p:sp>
        <p:nvSpPr>
          <p:cNvPr name="TextBox 19" id="19"/>
          <p:cNvSpPr txBox="true"/>
          <p:nvPr/>
        </p:nvSpPr>
        <p:spPr>
          <a:xfrm rot="0">
            <a:off x="6129545" y="6249150"/>
            <a:ext cx="3042244" cy="2669410"/>
          </a:xfrm>
          <a:prstGeom prst="rect">
            <a:avLst/>
          </a:prstGeom>
        </p:spPr>
        <p:txBody>
          <a:bodyPr anchor="t" rtlCol="false" tIns="0" lIns="0" bIns="0" rIns="0">
            <a:spAutoFit/>
          </a:bodyPr>
          <a:lstStyle/>
          <a:p>
            <a:pPr algn="ctr">
              <a:lnSpc>
                <a:spcPts val="3542"/>
              </a:lnSpc>
              <a:spcBef>
                <a:spcPct val="0"/>
              </a:spcBef>
            </a:pPr>
            <a:r>
              <a:rPr lang="en-US" sz="2530">
                <a:solidFill>
                  <a:srgbClr val="1D668F"/>
                </a:solidFill>
                <a:latin typeface="Canva Sans"/>
                <a:ea typeface="Canva Sans"/>
                <a:cs typeface="Canva Sans"/>
                <a:sym typeface="Canva Sans"/>
              </a:rPr>
              <a:t>Can determine how easily a seed may take up moisture, and sunlight requirements to germinate</a:t>
            </a:r>
          </a:p>
        </p:txBody>
      </p:sp>
      <p:sp>
        <p:nvSpPr>
          <p:cNvPr name="TextBox 20" id="20"/>
          <p:cNvSpPr txBox="true"/>
          <p:nvPr/>
        </p:nvSpPr>
        <p:spPr>
          <a:xfrm rot="0">
            <a:off x="9984733" y="6025312"/>
            <a:ext cx="3058739" cy="3117085"/>
          </a:xfrm>
          <a:prstGeom prst="rect">
            <a:avLst/>
          </a:prstGeom>
        </p:spPr>
        <p:txBody>
          <a:bodyPr anchor="t" rtlCol="false" tIns="0" lIns="0" bIns="0" rIns="0">
            <a:spAutoFit/>
          </a:bodyPr>
          <a:lstStyle/>
          <a:p>
            <a:pPr algn="ctr">
              <a:lnSpc>
                <a:spcPts val="3542"/>
              </a:lnSpc>
              <a:spcBef>
                <a:spcPct val="0"/>
              </a:spcBef>
            </a:pPr>
            <a:r>
              <a:rPr lang="en-US" sz="2530">
                <a:solidFill>
                  <a:srgbClr val="1D668F"/>
                </a:solidFill>
                <a:latin typeface="Canva Sans"/>
                <a:ea typeface="Canva Sans"/>
                <a:cs typeface="Canva Sans"/>
                <a:sym typeface="Canva Sans"/>
              </a:rPr>
              <a:t>Seed coats can inform whether a seed will quickly germinate or may take longer / require a double dormancy</a:t>
            </a:r>
          </a:p>
        </p:txBody>
      </p:sp>
      <p:sp>
        <p:nvSpPr>
          <p:cNvPr name="Freeform 21" id="21"/>
          <p:cNvSpPr/>
          <p:nvPr/>
        </p:nvSpPr>
        <p:spPr>
          <a:xfrm flipH="true" flipV="true" rot="0">
            <a:off x="13900643" y="-1927982"/>
            <a:ext cx="6775730" cy="5913365"/>
          </a:xfrm>
          <a:custGeom>
            <a:avLst/>
            <a:gdLst/>
            <a:ahLst/>
            <a:cxnLst/>
            <a:rect r="r" b="b" t="t" l="l"/>
            <a:pathLst>
              <a:path h="5913365" w="6775730">
                <a:moveTo>
                  <a:pt x="6775730" y="5913364"/>
                </a:moveTo>
                <a:lnTo>
                  <a:pt x="0" y="5913364"/>
                </a:lnTo>
                <a:lnTo>
                  <a:pt x="0" y="0"/>
                </a:lnTo>
                <a:lnTo>
                  <a:pt x="6775730" y="0"/>
                </a:lnTo>
                <a:lnTo>
                  <a:pt x="6775730" y="5913364"/>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DAG85y__lXY</dc:identifier>
  <dcterms:modified xsi:type="dcterms:W3CDTF">2011-08-01T06:04:30Z</dcterms:modified>
  <cp:revision>1</cp:revision>
  <dc:title>Winter Sowing Workshop</dc:title>
</cp:coreProperties>
</file>